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notesMasterIdLst>
    <p:notesMasterId r:id="rId76"/>
  </p:notesMasterIdLst>
  <p:sldIdLst>
    <p:sldId id="257" r:id="rId2"/>
    <p:sldId id="258" r:id="rId3"/>
    <p:sldId id="271" r:id="rId4"/>
    <p:sldId id="259" r:id="rId5"/>
    <p:sldId id="260" r:id="rId6"/>
    <p:sldId id="370" r:id="rId7"/>
    <p:sldId id="261" r:id="rId8"/>
    <p:sldId id="340" r:id="rId9"/>
    <p:sldId id="263" r:id="rId10"/>
    <p:sldId id="299" r:id="rId11"/>
    <p:sldId id="341" r:id="rId12"/>
    <p:sldId id="301" r:id="rId13"/>
    <p:sldId id="302" r:id="rId14"/>
    <p:sldId id="320" r:id="rId15"/>
    <p:sldId id="321" r:id="rId16"/>
    <p:sldId id="331" r:id="rId17"/>
    <p:sldId id="325" r:id="rId18"/>
    <p:sldId id="326" r:id="rId19"/>
    <p:sldId id="333" r:id="rId20"/>
    <p:sldId id="334" r:id="rId21"/>
    <p:sldId id="332" r:id="rId22"/>
    <p:sldId id="327" r:id="rId23"/>
    <p:sldId id="335" r:id="rId24"/>
    <p:sldId id="336" r:id="rId25"/>
    <p:sldId id="328" r:id="rId26"/>
    <p:sldId id="324" r:id="rId27"/>
    <p:sldId id="338" r:id="rId28"/>
    <p:sldId id="339" r:id="rId29"/>
    <p:sldId id="329" r:id="rId30"/>
    <p:sldId id="337" r:id="rId31"/>
    <p:sldId id="330" r:id="rId32"/>
    <p:sldId id="264" r:id="rId33"/>
    <p:sldId id="265" r:id="rId34"/>
    <p:sldId id="266" r:id="rId35"/>
    <p:sldId id="267" r:id="rId36"/>
    <p:sldId id="268" r:id="rId37"/>
    <p:sldId id="308" r:id="rId38"/>
    <p:sldId id="303" r:id="rId39"/>
    <p:sldId id="306" r:id="rId40"/>
    <p:sldId id="304" r:id="rId41"/>
    <p:sldId id="305" r:id="rId42"/>
    <p:sldId id="314" r:id="rId43"/>
    <p:sldId id="315" r:id="rId44"/>
    <p:sldId id="316" r:id="rId45"/>
    <p:sldId id="317" r:id="rId46"/>
    <p:sldId id="318" r:id="rId47"/>
    <p:sldId id="309" r:id="rId48"/>
    <p:sldId id="310" r:id="rId49"/>
    <p:sldId id="311" r:id="rId50"/>
    <p:sldId id="312" r:id="rId51"/>
    <p:sldId id="269" r:id="rId52"/>
    <p:sldId id="270" r:id="rId53"/>
    <p:sldId id="272" r:id="rId54"/>
    <p:sldId id="342" r:id="rId55"/>
    <p:sldId id="277" r:id="rId56"/>
    <p:sldId id="278" r:id="rId57"/>
    <p:sldId id="281" r:id="rId58"/>
    <p:sldId id="279" r:id="rId59"/>
    <p:sldId id="280" r:id="rId60"/>
    <p:sldId id="287" r:id="rId61"/>
    <p:sldId id="288" r:id="rId62"/>
    <p:sldId id="282" r:id="rId63"/>
    <p:sldId id="283" r:id="rId64"/>
    <p:sldId id="291" r:id="rId65"/>
    <p:sldId id="292" r:id="rId66"/>
    <p:sldId id="293" r:id="rId67"/>
    <p:sldId id="294" r:id="rId68"/>
    <p:sldId id="371" r:id="rId69"/>
    <p:sldId id="284" r:id="rId70"/>
    <p:sldId id="372" r:id="rId71"/>
    <p:sldId id="285" r:id="rId72"/>
    <p:sldId id="286" r:id="rId73"/>
    <p:sldId id="319" r:id="rId74"/>
    <p:sldId id="373" r:id="rId75"/>
  </p:sldIdLst>
  <p:sldSz cx="12192000" cy="6858000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FFFFCC"/>
    <a:srgbClr val="663300"/>
    <a:srgbClr val="FF3300"/>
    <a:srgbClr val="FF9933"/>
    <a:srgbClr val="CC0066"/>
    <a:srgbClr val="FF3399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47" autoAdjust="0"/>
    <p:restoredTop sz="89786" autoAdjust="0"/>
  </p:normalViewPr>
  <p:slideViewPr>
    <p:cSldViewPr>
      <p:cViewPr varScale="1">
        <p:scale>
          <a:sx n="79" d="100"/>
          <a:sy n="79" d="100"/>
        </p:scale>
        <p:origin x="917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it-IT" altLang="it-IT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A0F36D3-F183-4DB2-B6E6-83717AD66B62}" type="datetimeFigureOut">
              <a:rPr lang="it-IT" altLang="it-IT"/>
              <a:pPr/>
              <a:t>17/03/2021</a:t>
            </a:fld>
            <a:endParaRPr lang="it-IT" altLang="it-IT"/>
          </a:p>
        </p:txBody>
      </p:sp>
      <p:sp>
        <p:nvSpPr>
          <p:cNvPr id="136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6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36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it-IT" altLang="it-IT"/>
          </a:p>
        </p:txBody>
      </p:sp>
      <p:sp>
        <p:nvSpPr>
          <p:cNvPr id="136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62737E0-7518-4B27-8AAA-5AD4D0100D74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13 </a:t>
            </a:r>
            <a:r>
              <a:rPr lang="it-IT" dirty="0" err="1" smtClean="0"/>
              <a:t>dic</a:t>
            </a:r>
            <a:r>
              <a:rPr lang="it-IT" dirty="0" smtClean="0"/>
              <a:t> 2020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737E0-7518-4B27-8AAA-5AD4D0100D74}" type="slidenum">
              <a:rPr lang="it-IT" altLang="it-IT" smtClean="0"/>
              <a:pPr/>
              <a:t>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10955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La Basilica di San Francesco d’Assisi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737E0-7518-4B27-8AAA-5AD4D0100D74}" type="slidenum">
              <a:rPr lang="it-IT" altLang="it-IT" smtClean="0"/>
              <a:pPr/>
              <a:t>32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93763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 b="1">
              <a:solidFill>
                <a:srgbClr val="CC33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08D9CC-7DAC-4A06-A0BF-55DD40C962F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3157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84F6E5-588F-4170-8C93-2401223DBDB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3786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7A829A-6B6B-485A-A98A-18464222518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14727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FB5B22-54DB-4873-9E93-93E80AA10DD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44035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815D6C-EC83-441C-B873-62EA3BD7D30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93143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885141-53B8-4D2B-AF0F-B96A814AA3D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5814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C79DC5-AC4A-4BFE-A813-86A0AB5D252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78829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7E0CA-FF9C-48E8-9BC5-7541F7DCF83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84044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B525CB-AA8D-4755-9880-39A9246BB51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50460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1F25C8-B783-4C2E-B3DB-D97EC6032F7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4085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839B81-BB0E-474C-BC22-0310FC759B2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3883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10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0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0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27243D84-B32E-4E49-9C82-C39EC69F4CBD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0" r:id="rId1"/>
    <p:sldLayoutId id="2147483739" r:id="rId2"/>
    <p:sldLayoutId id="2147483738" r:id="rId3"/>
    <p:sldLayoutId id="2147483737" r:id="rId4"/>
    <p:sldLayoutId id="2147483736" r:id="rId5"/>
    <p:sldLayoutId id="2147483735" r:id="rId6"/>
    <p:sldLayoutId id="2147483734" r:id="rId7"/>
    <p:sldLayoutId id="2147483733" r:id="rId8"/>
    <p:sldLayoutId id="2147483732" r:id="rId9"/>
    <p:sldLayoutId id="2147483731" r:id="rId10"/>
    <p:sldLayoutId id="21474837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2"/>
          <p:cNvSpPr>
            <a:spLocks noChangeArrowheads="1" noChangeShapeType="1" noTextEdit="1"/>
          </p:cNvSpPr>
          <p:nvPr/>
        </p:nvSpPr>
        <p:spPr bwMode="auto">
          <a:xfrm>
            <a:off x="2640014" y="908051"/>
            <a:ext cx="7127875" cy="15843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it-IT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" panose="020B0604020202020204" pitchFamily="34" charset="0"/>
              </a:rPr>
              <a:t>IL MONACHESIMO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775520" y="3140968"/>
            <a:ext cx="8640762" cy="25853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r>
              <a:rPr lang="it-IT" altLang="it-IT" sz="3600" dirty="0">
                <a:solidFill>
                  <a:schemeClr val="bg2"/>
                </a:solidFill>
                <a:latin typeface="Arial" panose="020B0604020202020204" pitchFamily="34" charset="0"/>
              </a:rPr>
              <a:t>Il monachesimo nacque in </a:t>
            </a:r>
            <a:r>
              <a:rPr lang="it-IT" altLang="it-IT" sz="3600" dirty="0" smtClean="0">
                <a:solidFill>
                  <a:schemeClr val="bg2"/>
                </a:solidFill>
                <a:latin typeface="Arial" panose="020B0604020202020204" pitchFamily="34" charset="0"/>
              </a:rPr>
              <a:t>Oriente, </a:t>
            </a:r>
            <a:r>
              <a:rPr lang="it-IT" altLang="it-IT" sz="3600" dirty="0">
                <a:solidFill>
                  <a:schemeClr val="bg2"/>
                </a:solidFill>
                <a:latin typeface="Arial" panose="020B0604020202020204" pitchFamily="34" charset="0"/>
              </a:rPr>
              <a:t/>
            </a:r>
            <a:br>
              <a:rPr lang="it-IT" altLang="it-IT" sz="3600" dirty="0">
                <a:solidFill>
                  <a:schemeClr val="bg2"/>
                </a:solidFill>
                <a:latin typeface="Arial" panose="020B0604020202020204" pitchFamily="34" charset="0"/>
              </a:rPr>
            </a:br>
            <a:r>
              <a:rPr lang="it-IT" altLang="it-IT" sz="3600" dirty="0" smtClean="0">
                <a:solidFill>
                  <a:schemeClr val="bg2"/>
                </a:solidFill>
                <a:latin typeface="Arial" panose="020B0604020202020204" pitchFamily="34" charset="0"/>
              </a:rPr>
              <a:t>il </a:t>
            </a:r>
            <a:r>
              <a:rPr lang="it-IT" altLang="it-IT" sz="3600" dirty="0">
                <a:solidFill>
                  <a:schemeClr val="bg2"/>
                </a:solidFill>
                <a:latin typeface="Arial" panose="020B0604020202020204" pitchFamily="34" charset="0"/>
              </a:rPr>
              <a:t>termine "monaco" significa "solo" </a:t>
            </a:r>
            <a:endParaRPr lang="it-IT" altLang="it-IT" sz="3600" dirty="0" smtClean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r>
              <a:rPr lang="it-IT" altLang="it-IT" sz="3600" dirty="0" smtClean="0">
                <a:solidFill>
                  <a:schemeClr val="bg2"/>
                </a:solidFill>
                <a:latin typeface="Arial" panose="020B0604020202020204" pitchFamily="34" charset="0"/>
              </a:rPr>
              <a:t>e </a:t>
            </a:r>
            <a:r>
              <a:rPr lang="it-IT" altLang="it-IT" sz="3600" dirty="0">
                <a:solidFill>
                  <a:schemeClr val="bg2"/>
                </a:solidFill>
                <a:latin typeface="Arial" panose="020B0604020202020204" pitchFamily="34" charset="0"/>
              </a:rPr>
              <a:t>i primi monaci erano </a:t>
            </a:r>
            <a:r>
              <a:rPr lang="it-IT" altLang="it-IT" sz="3600" dirty="0" smtClean="0">
                <a:solidFill>
                  <a:schemeClr val="bg2"/>
                </a:solidFill>
                <a:latin typeface="Arial" panose="020B0604020202020204" pitchFamily="34" charset="0"/>
              </a:rPr>
              <a:t>gli </a:t>
            </a:r>
            <a:r>
              <a:rPr lang="it-IT" altLang="it-IT" sz="3600" dirty="0">
                <a:solidFill>
                  <a:schemeClr val="bg2"/>
                </a:solidFill>
                <a:latin typeface="Arial" panose="020B0604020202020204" pitchFamily="34" charset="0"/>
              </a:rPr>
              <a:t>anacoreti.</a:t>
            </a:r>
          </a:p>
        </p:txBody>
      </p:sp>
      <p:sp>
        <p:nvSpPr>
          <p:cNvPr id="2" name="Rettangolo 1"/>
          <p:cNvSpPr/>
          <p:nvPr/>
        </p:nvSpPr>
        <p:spPr>
          <a:xfrm>
            <a:off x="263352" y="6045558"/>
            <a:ext cx="4684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mtClean="0">
                <a:solidFill>
                  <a:srgbClr val="000000"/>
                </a:solidFill>
              </a:rPr>
              <a:t>Claudio Gobbetti   aggiornato al 14 </a:t>
            </a:r>
            <a:r>
              <a:rPr lang="it-IT" dirty="0" err="1" smtClean="0">
                <a:solidFill>
                  <a:srgbClr val="000000"/>
                </a:solidFill>
              </a:rPr>
              <a:t>dic</a:t>
            </a:r>
            <a:r>
              <a:rPr lang="it-IT" dirty="0" smtClean="0">
                <a:solidFill>
                  <a:srgbClr val="000000"/>
                </a:solidFill>
              </a:rPr>
              <a:t> 2020</a:t>
            </a:r>
            <a:endParaRPr lang="it-IT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29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35360" y="274340"/>
            <a:ext cx="6264696" cy="6309320"/>
          </a:xfrm>
          <a:solidFill>
            <a:schemeClr val="tx1"/>
          </a:solidFill>
          <a:ln>
            <a:solidFill>
              <a:srgbClr val="000000"/>
            </a:solidFill>
          </a:ln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it-IT" altLang="it-IT" b="1" dirty="0" smtClean="0"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Monaci AMANUENSI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400" b="1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altLang="it-IT" sz="24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Successivamente, gli amanuensi erano i monaci destinati a ricopiare i testi classici latini e greci che si erano salvati dalle distruzioni barbariche.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4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Ogni tavolo aveva tutto quanto serviva per copiare e miniare e, accanto, su un leggio, c'era il codice da copiare, con la pagina coperta da mascherine che inquadravano la linea che in quel momento si trascriveva.</a:t>
            </a:r>
          </a:p>
        </p:txBody>
      </p:sp>
      <p:pic>
        <p:nvPicPr>
          <p:cNvPr id="58371" name="Picture 3" descr="amanuen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1052736"/>
            <a:ext cx="4488462" cy="44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837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8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 descr="amanuense-notre%20d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057" y="378619"/>
            <a:ext cx="8497887" cy="610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74825" y="333376"/>
            <a:ext cx="8229600" cy="1008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z="3200" b="1" dirty="0">
                <a:solidFill>
                  <a:srgbClr val="FFFF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San Benedetto </a:t>
            </a:r>
            <a:r>
              <a:rPr lang="it-IT" altLang="it-IT" sz="3200" b="1" dirty="0" smtClean="0">
                <a:solidFill>
                  <a:srgbClr val="FFFF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 in </a:t>
            </a:r>
            <a:r>
              <a:rPr lang="it-IT" altLang="it-IT" sz="3200" b="1" dirty="0" err="1">
                <a:solidFill>
                  <a:srgbClr val="FFFF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prov</a:t>
            </a:r>
            <a:r>
              <a:rPr lang="it-IT" altLang="it-IT" sz="3200" b="1" dirty="0">
                <a:solidFill>
                  <a:srgbClr val="FFFF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di Mantova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315369" y="1357314"/>
            <a:ext cx="7561262" cy="863600"/>
          </a:xfrm>
          <a:solidFill>
            <a:schemeClr val="tx1"/>
          </a:solidFill>
          <a:ln/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it-IT" altLang="it-IT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Fra i monasteri benedettini ricordiamo i resti del monastero </a:t>
            </a:r>
          </a:p>
          <a:p>
            <a:pPr>
              <a:buFont typeface="Wingdings" panose="05000000000000000000" pitchFamily="2" charset="2"/>
              <a:buNone/>
            </a:pPr>
            <a:r>
              <a:rPr lang="it-IT" altLang="it-IT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 S. Benedetto Po in </a:t>
            </a:r>
            <a:r>
              <a:rPr lang="it-IT" altLang="it-IT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prov</a:t>
            </a:r>
            <a:r>
              <a:rPr lang="it-IT" altLang="it-IT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di Mantova </a:t>
            </a:r>
            <a:r>
              <a:rPr lang="it-IT" altLang="it-IT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        </a:t>
            </a:r>
            <a:r>
              <a:rPr lang="it-IT" altLang="it-IT" sz="16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it-IT" altLang="it-IT" sz="1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foto aerea C. Gobbetti)</a:t>
            </a:r>
          </a:p>
        </p:txBody>
      </p:sp>
      <p:pic>
        <p:nvPicPr>
          <p:cNvPr id="61445" name="Picture 5" descr="w DSC00716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944" y="2492896"/>
            <a:ext cx="5472113" cy="392588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4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4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9" name="Picture 5" descr="w DSC007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333375"/>
            <a:ext cx="8293100" cy="62230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23392" y="332656"/>
            <a:ext cx="9180513" cy="2160588"/>
          </a:xfrm>
          <a:solidFill>
            <a:schemeClr val="tx1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it-IT" altLang="it-IT" sz="3200" b="1" dirty="0">
                <a:solidFill>
                  <a:srgbClr val="663300"/>
                </a:solidFill>
                <a:effectLst/>
                <a:latin typeface="Arial" panose="020B0604020202020204" pitchFamily="34" charset="0"/>
              </a:rPr>
              <a:t>Un’altra forma di monachesimo</a:t>
            </a:r>
            <a:br>
              <a:rPr lang="it-IT" altLang="it-IT" sz="3200" b="1" dirty="0">
                <a:solidFill>
                  <a:srgbClr val="663300"/>
                </a:solidFill>
                <a:effectLst/>
                <a:latin typeface="Arial" panose="020B0604020202020204" pitchFamily="34" charset="0"/>
              </a:rPr>
            </a:br>
            <a:r>
              <a:rPr lang="it-IT" altLang="it-IT" sz="3200" b="1" dirty="0">
                <a:solidFill>
                  <a:srgbClr val="663300"/>
                </a:solidFill>
                <a:effectLst/>
                <a:latin typeface="Arial" panose="020B0604020202020204" pitchFamily="34" charset="0"/>
              </a:rPr>
              <a:t>è quella istituita da S. Francesco d’Assisi </a:t>
            </a:r>
            <a:br>
              <a:rPr lang="it-IT" altLang="it-IT" sz="3200" b="1" dirty="0">
                <a:solidFill>
                  <a:srgbClr val="663300"/>
                </a:solidFill>
                <a:effectLst/>
                <a:latin typeface="Arial" panose="020B0604020202020204" pitchFamily="34" charset="0"/>
              </a:rPr>
            </a:br>
            <a:r>
              <a:rPr lang="it-IT" altLang="it-IT" sz="3200" b="1" dirty="0">
                <a:solidFill>
                  <a:srgbClr val="663300"/>
                </a:solidFill>
                <a:effectLst/>
                <a:latin typeface="Arial" panose="020B0604020202020204" pitchFamily="34" charset="0"/>
              </a:rPr>
              <a:t>nel sec. XIII</a:t>
            </a:r>
          </a:p>
        </p:txBody>
      </p:sp>
      <p:pic>
        <p:nvPicPr>
          <p:cNvPr id="80900" name="Picture 4" descr="DSC077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1988840"/>
            <a:ext cx="3348038" cy="446405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79376" y="1016807"/>
            <a:ext cx="11233248" cy="4824387"/>
          </a:xfrm>
          <a:solidFill>
            <a:schemeClr val="tx1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it-IT" altLang="it-IT" sz="900" dirty="0">
              <a:solidFill>
                <a:srgbClr val="000000"/>
              </a:solidFill>
              <a:effectLst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Francesco nasce ad Assisi nell'inverno del </a:t>
            </a:r>
            <a:r>
              <a:rPr lang="it-IT" altLang="it-IT" sz="3600" b="1" dirty="0" smtClean="0">
                <a:solidFill>
                  <a:srgbClr val="FF3300"/>
                </a:solidFill>
                <a:effectLst/>
                <a:latin typeface="Arial" panose="020B0604020202020204" pitchFamily="34" charset="0"/>
              </a:rPr>
              <a:t>1182</a:t>
            </a:r>
            <a:r>
              <a:rPr lang="it-IT" altLang="it-IT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da Pietro di Bernardone e Madonna Pica, una delle famiglie più agiate della città.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Il padre commerciava in spezie e stoffe.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Trascorse serenamente la fanciullezza in famiglia e Francesco poté studiare il latino, il volgare, il provenzale e la musica; le sue note insieme alle sue poesie, furono sempre apprezzate nelle feste della città.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Il padre desiderava avviarlo al più presto all'attività del commercio.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47428" y="981076"/>
            <a:ext cx="10297144" cy="4968875"/>
          </a:xfrm>
          <a:solidFill>
            <a:schemeClr val="tx1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it-IT" altLang="it-IT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 giorno era intento nella bottega paterna a riassettare la merce quando, alla porta, si presentò un mendicante che chiedeva elemosina in nome di Dio. </a:t>
            </a:r>
          </a:p>
          <a:p>
            <a:pPr>
              <a:lnSpc>
                <a:spcPct val="150000"/>
              </a:lnSpc>
            </a:pPr>
            <a:r>
              <a:rPr lang="it-IT" altLang="it-IT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Dapprima Francesco lo scacciò in malo modo, ma poi pentitosi lo seguì e raggiuntolo vi si intrattenne, scusandosi ed elargendogli dei denari. </a:t>
            </a:r>
          </a:p>
          <a:p>
            <a:endParaRPr lang="it-IT" altLang="it-IT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13402" y="665712"/>
            <a:ext cx="10765196" cy="5526576"/>
          </a:xfrm>
          <a:solidFill>
            <a:schemeClr val="tx1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it-IT" altLang="it-IT" sz="900" dirty="0">
              <a:solidFill>
                <a:srgbClr val="000000"/>
              </a:solidFill>
              <a:effectLst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3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All'età di vent'anni partecipò alla guerra tra Assisi e Perugia, e fu fatto prigioniero.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3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 prigionia e gli stenti plasmarono l'animo del giovane e più il corpo si indeboliva, più cominciava a subentrare in lui il senso della carità e del bene verso gli altri.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3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Tornò a casa gravemente malato e solo le amorevoli cure della madre ed il tempo lo ristabilirono, ma </a:t>
            </a:r>
            <a:r>
              <a:rPr lang="it-IT" altLang="it-IT" sz="23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 vita spensierata, che nel frattempo aveva riassunto, gli sembrò vuota.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3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Spinto da idee battagliere decise di seguire un condottiero nel sud Italia, ma giunto a Spoleto, ebbe un'apparizione del Signore, che gli ordinava di tornare indietro, fu questo l'inizio di una graduale conversione.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03413" y="728490"/>
            <a:ext cx="10585175" cy="5401021"/>
          </a:xfrm>
          <a:solidFill>
            <a:schemeClr val="tx1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Durante una breve permanenza a Roma si spogliò dei suoi abiti e dei denari, più tardi in Assisi davanti ad un lebbroso non fuggì come facevano tutti, ma gli si avvicinò e lo baciò.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Gli amici lo schernivano e deridevano, il padre manifestava apertamente la sua delusione, solo la madre lo confortava.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Francesco scelse il silenzio e la meditazione tra le campagne e le colline di Assisi, facendo spesso tappa nella Chiesetta di San Damiano nei pressi della città, e il crocifisso che era nella cappellina gli parlò: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"Va, ripara la mia casa che cade in rovina".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>
          <a:gsLst>
            <a:gs pos="0">
              <a:srgbClr val="000000">
                <a:gamma/>
                <a:tint val="0"/>
                <a:invGamma/>
              </a:srgbClr>
            </a:gs>
            <a:gs pos="93000">
              <a:srgbClr val="000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 descr="DSC079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344" y="634207"/>
            <a:ext cx="7453312" cy="5589587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623392" y="476250"/>
            <a:ext cx="10009112" cy="23764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>
                    <a:alpha val="50195"/>
                  </a:srgbClr>
                </a:solidFill>
                <a:latin typeface="Arial" panose="020B0604020202020204" pitchFamily="34" charset="0"/>
              </a:rPr>
              <a:t>Gli anacoreti</a:t>
            </a: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055440" y="3645024"/>
            <a:ext cx="10081120" cy="17543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it-IT" altLang="it-IT" sz="2400" dirty="0">
                <a:solidFill>
                  <a:schemeClr val="bg2"/>
                </a:solidFill>
                <a:latin typeface="Arial" panose="020B0604020202020204" pitchFamily="34" charset="0"/>
              </a:rPr>
              <a:t>Erano degli eremiti che vivevano da soli nelle grotte del deserto egiziano. 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400" dirty="0">
                <a:solidFill>
                  <a:schemeClr val="bg2"/>
                </a:solidFill>
                <a:latin typeface="Arial" panose="020B0604020202020204" pitchFamily="34" charset="0"/>
              </a:rPr>
              <a:t>Ma questo era uno svantaggio perché se un eremita si ammalava non aveva nessuno che lo potesse aiutare.</a:t>
            </a:r>
          </a:p>
        </p:txBody>
      </p:sp>
    </p:spTree>
  </p:cSld>
  <p:clrMapOvr>
    <a:masterClrMapping/>
  </p:clrMapOvr>
  <p:transition advTm="10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 descr="DSC0798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620713"/>
            <a:ext cx="5545138" cy="525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52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07344" y="674911"/>
            <a:ext cx="9577312" cy="5508178"/>
          </a:xfrm>
          <a:solidFill>
            <a:schemeClr val="tx1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it-IT" altLang="it-IT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Francesco vendette allora le stoffe della bottega paterna e portò i denari al sacerdote di San Damiano, ma l'ira di Pietro di Bernardone costrinse Francesco a nascondersi. </a:t>
            </a:r>
          </a:p>
          <a:p>
            <a:pPr>
              <a:lnSpc>
                <a:spcPct val="150000"/>
              </a:lnSpc>
            </a:pPr>
            <a:r>
              <a:rPr lang="it-IT" altLang="it-IT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 diatriba col padre fu risolta solo con l'intervento del Vescovo di Assisi, davanti al quale Francesco rinuncia a tutti i beni paterni. </a:t>
            </a:r>
          </a:p>
          <a:p>
            <a:endParaRPr lang="it-IT" altLang="it-IT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82316" y="728663"/>
            <a:ext cx="9227368" cy="5400675"/>
          </a:xfrm>
          <a:solidFill>
            <a:schemeClr val="tx1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Cominciò un periodo di spostamenti: di quel periodo è l'episodio del lupo di Gubbio, un animale che incuteva terrore e morte ammansito dalle parole del santo.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 gesta di Francesco non passarono inosservate e dopo qualche tempo, si affiancarono i primi seguaci: Bernardo da </a:t>
            </a:r>
            <a:r>
              <a:rPr lang="it-IT" altLang="it-IT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Quintavalle</a:t>
            </a:r>
            <a:r>
              <a:rPr lang="it-IT" altLang="it-IT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Pietro Cattani, poco dopo Egidio e Filippo Longo.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 prime esperienze con i compagni si ebbero nella piana di Assisi, nel Tugurio di Rivotorto e alla </a:t>
            </a:r>
            <a:r>
              <a:rPr lang="it-IT" altLang="it-IT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Porziuncola</a:t>
            </a:r>
            <a:r>
              <a:rPr lang="it-IT" altLang="it-IT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tutti i compagni vestivano come Francesco di un saio e di stracci. </a:t>
            </a:r>
          </a:p>
          <a:p>
            <a:pPr>
              <a:lnSpc>
                <a:spcPct val="90000"/>
              </a:lnSpc>
            </a:pPr>
            <a:endParaRPr lang="it-IT" altLang="it-IT" sz="24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 descr="DSC080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25" y="454819"/>
            <a:ext cx="7931150" cy="5948363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DSC080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69" y="431800"/>
            <a:ext cx="7993062" cy="59944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63750" y="620714"/>
            <a:ext cx="8229600" cy="5475287"/>
          </a:xfrm>
          <a:solidFill>
            <a:schemeClr val="tx1"/>
          </a:solidFill>
          <a:ln w="57150">
            <a:solidFill>
              <a:srgbClr val="000000"/>
            </a:solidFill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it-IT" altLang="it-IT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 data ufficiale della nascita dell'Ordine dei Frati Minori (per distinguersi da quelli benedettini) è il </a:t>
            </a:r>
            <a:r>
              <a:rPr lang="it-IT" altLang="it-IT" sz="4000" b="1" dirty="0">
                <a:solidFill>
                  <a:srgbClr val="FF3300"/>
                </a:solidFill>
                <a:effectLst/>
                <a:latin typeface="Arial" panose="020B0604020202020204" pitchFamily="34" charset="0"/>
              </a:rPr>
              <a:t>1210</a:t>
            </a:r>
            <a:r>
              <a:rPr lang="it-IT" altLang="it-IT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it-IT" altLang="it-IT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Avvenne quando Francesco ed i compagni vengono ricevuti da papa Innocenzo III che verbalmente approva la Regola. </a:t>
            </a:r>
          </a:p>
          <a:p>
            <a:endParaRPr lang="it-IT" altLang="it-IT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23392" y="260351"/>
            <a:ext cx="10873207" cy="6264275"/>
          </a:xfrm>
          <a:solidFill>
            <a:schemeClr val="tx1"/>
          </a:solidFill>
          <a:ln w="38100">
            <a:solidFill>
              <a:srgbClr val="000000"/>
            </a:solidFill>
          </a:ln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Il Papa, in sogno, ebbe la visione della Basilica Lateranense in rovina ed un uomo che la sorreggeva per evitarne la distruzione, quell'uomo era Francesco.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Iniziano i contatti con Chiara d'Assisi e nasce così l'Ordine delle Povere Dame di San Damiano, chiamate Clarisse dopo la morte di Chiara.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Nel 1213 Francesco riceve dal Conte Orlando di Chiusi il Monte della </a:t>
            </a:r>
            <a:r>
              <a:rPr lang="it-IT" altLang="it-IT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Verna</a:t>
            </a:r>
            <a:r>
              <a:rPr lang="it-IT" altLang="it-IT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Inizia la sua predicazione a più lungo raggio che lo spinge a recarsi in Marocco, ma una malattia lo ferma in Spagna.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Nel 1216 ottiene da Onorio III l'indulgenza della </a:t>
            </a:r>
            <a:r>
              <a:rPr lang="it-IT" altLang="it-IT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Porziuncola</a:t>
            </a:r>
            <a:r>
              <a:rPr lang="it-IT" altLang="it-IT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il Perdono di Assisi, la più importante della cristianità dopo quella di Terra Santa. </a:t>
            </a:r>
            <a:endParaRPr lang="it-IT" altLang="it-IT" sz="2400" dirty="0"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63750" y="404813"/>
            <a:ext cx="8229600" cy="1371600"/>
          </a:xfrm>
          <a:solidFill>
            <a:srgbClr val="000000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it-IT" altLang="it-IT" sz="4000" dirty="0" err="1">
                <a:solidFill>
                  <a:srgbClr val="FFFFCC"/>
                </a:solidFill>
                <a:effectLst/>
                <a:latin typeface="Arial" panose="020B0604020202020204" pitchFamily="34" charset="0"/>
              </a:rPr>
              <a:t>Porziuncola</a:t>
            </a:r>
            <a:r>
              <a:rPr lang="it-IT" altLang="it-IT" sz="4000" dirty="0">
                <a:solidFill>
                  <a:srgbClr val="FFFFCC"/>
                </a:solidFill>
                <a:effectLst/>
                <a:latin typeface="Arial" panose="020B0604020202020204" pitchFamily="34" charset="0"/>
              </a:rPr>
              <a:t> in S. Maria degli Angeli</a:t>
            </a:r>
          </a:p>
        </p:txBody>
      </p:sp>
      <p:pic>
        <p:nvPicPr>
          <p:cNvPr id="99332" name="Picture 4" descr="DSC079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992313"/>
            <a:ext cx="5975350" cy="4481512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 descr="+ DSC079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88914"/>
            <a:ext cx="8569325" cy="6427787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78695" y="404813"/>
            <a:ext cx="9834611" cy="6048375"/>
          </a:xfrm>
          <a:solidFill>
            <a:schemeClr val="tx1"/>
          </a:solidFill>
          <a:ln w="57150">
            <a:solidFill>
              <a:srgbClr val="000000"/>
            </a:solidFill>
          </a:ln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Nel 1219 Francesco parte per Acri e </a:t>
            </a:r>
            <a:r>
              <a:rPr lang="it-IT" altLang="it-IT" sz="26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Damietta</a:t>
            </a:r>
            <a:r>
              <a:rPr lang="it-IT" altLang="it-IT" sz="2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al seguito della crociata e giunge in Egitto alla corte del sultano </a:t>
            </a:r>
            <a:r>
              <a:rPr lang="it-IT" altLang="it-IT" sz="26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Melek</a:t>
            </a:r>
            <a:r>
              <a:rPr lang="it-IT" altLang="it-IT" sz="2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el-Kamel, per poi raggiungere la Palestina. Nel frattempo l'Ordine ha i suoi primi martiri uccisi in Marocco.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Nel 1220 Francesco torna ad Assisi dove i suoi ideali di povertà, di carità, di semplicità hanno fatto presa su molti, inizia così un nuovo ciclo di predicazioni in tutta Italia.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</a:t>
            </a:r>
            <a:r>
              <a:rPr lang="it-IT" altLang="it-IT" sz="26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Fontecolombo</a:t>
            </a:r>
            <a:r>
              <a:rPr lang="it-IT" altLang="it-IT" sz="2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nei pressi di Rieti, redige una nuova Regola, approvata poi da Onorio III.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59397" y="333375"/>
            <a:ext cx="10873207" cy="5976938"/>
          </a:xfrm>
          <a:solidFill>
            <a:schemeClr val="tx1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 Monachesimo si diffuse in  Occidente ad opera di S. Benedetto nato a Norcia in Umbria.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Dopo l’esperienza da Eremita, capì che il monaco poteva essere più utile vivendo in comunità da cenobita (cenobio = riunione).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S. Benedetto, fondatore del monastero di Cassino, istituì l’ordine Benedettino improntato sulla regola </a:t>
            </a:r>
          </a:p>
          <a:p>
            <a:pPr algn="ctr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800" b="1" dirty="0">
                <a:solidFill>
                  <a:srgbClr val="FF33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"ORA ET LABORA", 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cui il tempo è distribuito tra il lavoro e la preghiera.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1384" y="620688"/>
            <a:ext cx="7810691" cy="4114800"/>
          </a:xfrm>
          <a:solidFill>
            <a:schemeClr val="tx1"/>
          </a:solidFill>
          <a:ln>
            <a:solidFill>
              <a:srgbClr val="000000"/>
            </a:solidFill>
          </a:ln>
        </p:spPr>
        <p:txBody>
          <a:bodyPr/>
          <a:lstStyle/>
          <a:p>
            <a:pPr algn="ctr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3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Fu Francesco d’Assisi </a:t>
            </a:r>
          </a:p>
          <a:p>
            <a:pPr algn="ctr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3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nel dicembre del </a:t>
            </a:r>
            <a:r>
              <a:rPr lang="it-IT" altLang="it-IT" sz="3600" b="1" dirty="0">
                <a:solidFill>
                  <a:srgbClr val="FF3300"/>
                </a:solidFill>
                <a:effectLst/>
                <a:latin typeface="Arial" panose="020B0604020202020204" pitchFamily="34" charset="0"/>
              </a:rPr>
              <a:t>1223 </a:t>
            </a:r>
            <a:r>
              <a:rPr lang="it-IT" altLang="it-IT" sz="3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</a:t>
            </a:r>
            <a:r>
              <a:rPr lang="it-IT" altLang="it-IT" sz="3600" b="1" dirty="0">
                <a:solidFill>
                  <a:srgbClr val="FF3300"/>
                </a:solidFill>
                <a:effectLst/>
                <a:latin typeface="Arial" panose="020B0604020202020204" pitchFamily="34" charset="0"/>
              </a:rPr>
              <a:t> Greccio</a:t>
            </a:r>
            <a:r>
              <a:rPr lang="it-IT" altLang="it-IT" sz="3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</a:p>
          <a:p>
            <a:pPr algn="ctr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3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 istituire il </a:t>
            </a:r>
            <a:r>
              <a:rPr lang="it-IT" altLang="it-IT" sz="36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Presepio </a:t>
            </a:r>
            <a:endParaRPr lang="it-IT" altLang="it-IT" sz="36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una tradizione che rimarrà cara alla cristianità</a:t>
            </a:r>
          </a:p>
        </p:txBody>
      </p:sp>
      <p:pic>
        <p:nvPicPr>
          <p:cNvPr id="98308" name="Picture 4" descr="Senza n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091" y="620688"/>
            <a:ext cx="3508118" cy="37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0" name="Picture 6" descr="affrescogrottadelpresepi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030" y="3861048"/>
            <a:ext cx="4181179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63352" y="188640"/>
            <a:ext cx="6840760" cy="6192837"/>
          </a:xfrm>
          <a:solidFill>
            <a:schemeClr val="tx1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Nel 1224 sul </a:t>
            </a:r>
            <a:r>
              <a:rPr lang="it-IT" altLang="it-IT" sz="2000" dirty="0">
                <a:solidFill>
                  <a:srgbClr val="FF3300"/>
                </a:solidFill>
                <a:effectLst/>
                <a:latin typeface="Arial" panose="020B0604020202020204" pitchFamily="34" charset="0"/>
              </a:rPr>
              <a:t>Monte della Verna</a:t>
            </a:r>
            <a:r>
              <a:rPr lang="it-IT" altLang="it-IT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riceve le stimmate, il segno di Cristo e della santità.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Francesco è stanco ed ammalato, il peregrinare per le predicazioni l' ha provato fuori misura, viene così curato a San Damiano, ospite di Chiara e delle Sorelle.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Qui compone il Cantico delle Creature opera di alta religiosità e lirismo, che contiene tutti gli ideali dell'umiltà e della grandezza francescana.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Sentendo prossima la fine terrena, Francesco si fa portare alla </a:t>
            </a:r>
            <a:r>
              <a:rPr lang="it-IT" altLang="it-IT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Porziuncola</a:t>
            </a:r>
            <a:r>
              <a:rPr lang="it-IT" altLang="it-IT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in Santa Maria degli Angeli, dove muore al tramonto della giornata del </a:t>
            </a:r>
            <a:r>
              <a:rPr lang="it-IT" altLang="it-IT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 ottobre 1226</a:t>
            </a:r>
            <a:r>
              <a:rPr lang="it-IT" altLang="it-IT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None/>
            </a:pPr>
            <a:endParaRPr lang="it-IT" altLang="it-IT" sz="280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91140" name="Picture 4" descr="santuario-della-verna-w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958" y="1124744"/>
            <a:ext cx="3951218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1" name="Picture 5" descr="ver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404664"/>
            <a:ext cx="4185000" cy="55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11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uiExpand="1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695400" y="1268760"/>
            <a:ext cx="10801200" cy="4967514"/>
          </a:xfrm>
          <a:prstGeom prst="rect">
            <a:avLst/>
          </a:prstGeom>
          <a:solidFill>
            <a:schemeClr val="tx1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it-IT" altLang="it-IT" sz="2400" dirty="0">
                <a:solidFill>
                  <a:srgbClr val="663300"/>
                </a:solidFill>
                <a:latin typeface="Arial" panose="020B0604020202020204" pitchFamily="34" charset="0"/>
              </a:rPr>
              <a:t>Due anni dopo la morte di San Francesco d’Assisi ebbe inizio la costruzione della Basilica di San Francesco e, più precisamente, di quella che oggi chiamiamo la Basilica Inferiore.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2400" dirty="0" smtClean="0">
                <a:solidFill>
                  <a:srgbClr val="663300"/>
                </a:solidFill>
                <a:latin typeface="Arial" panose="020B0604020202020204" pitchFamily="34" charset="0"/>
              </a:rPr>
              <a:t>La sua forma è in stile romanico lombardo con un'unica navata ed un ampio transetto.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2400" dirty="0" smtClean="0">
                <a:solidFill>
                  <a:srgbClr val="663300"/>
                </a:solidFill>
                <a:latin typeface="Arial" panose="020B0604020202020204" pitchFamily="34" charset="0"/>
              </a:rPr>
              <a:t>Nella </a:t>
            </a:r>
            <a:r>
              <a:rPr lang="it-IT" altLang="it-IT" sz="2400" dirty="0">
                <a:solidFill>
                  <a:srgbClr val="663300"/>
                </a:solidFill>
                <a:latin typeface="Arial" panose="020B0604020202020204" pitchFamily="34" charset="0"/>
              </a:rPr>
              <a:t>Basilica Inferiore sono custodite fin dal 1230 le spoglie mortali San Francesco.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2400" dirty="0">
                <a:solidFill>
                  <a:srgbClr val="663300"/>
                </a:solidFill>
                <a:latin typeface="Arial" panose="020B0604020202020204" pitchFamily="34" charset="0"/>
              </a:rPr>
              <a:t>Attualmente la salma del Santo è conservata nella piccola cripta posta sotto l'altare centrale della Basilica.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2400" dirty="0">
                <a:solidFill>
                  <a:srgbClr val="663300"/>
                </a:solidFill>
                <a:latin typeface="Arial" panose="020B0604020202020204" pitchFamily="34" charset="0"/>
              </a:rPr>
              <a:t>Inoltre, ai quattro angoli della cripta, sono stati sistemati i corpi dei Beati Frati Angelo, Leone, </a:t>
            </a:r>
            <a:r>
              <a:rPr lang="it-IT" altLang="it-IT" sz="2400" dirty="0" err="1">
                <a:solidFill>
                  <a:srgbClr val="663300"/>
                </a:solidFill>
                <a:latin typeface="Arial" panose="020B0604020202020204" pitchFamily="34" charset="0"/>
              </a:rPr>
              <a:t>Masseo</a:t>
            </a:r>
            <a:r>
              <a:rPr lang="it-IT" altLang="it-IT" sz="2400" dirty="0">
                <a:solidFill>
                  <a:srgbClr val="663300"/>
                </a:solidFill>
                <a:latin typeface="Arial" panose="020B0604020202020204" pitchFamily="34" charset="0"/>
              </a:rPr>
              <a:t> e Rufino.</a:t>
            </a:r>
          </a:p>
        </p:txBody>
      </p:sp>
      <p:sp>
        <p:nvSpPr>
          <p:cNvPr id="2" name="Rettangolo 1"/>
          <p:cNvSpPr/>
          <p:nvPr/>
        </p:nvSpPr>
        <p:spPr>
          <a:xfrm>
            <a:off x="1874332" y="260648"/>
            <a:ext cx="8443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La Basilica di San Francesco d’Assisi</a:t>
            </a:r>
            <a:endParaRPr lang="it-IT" sz="3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479376" y="889844"/>
            <a:ext cx="7200949" cy="5078313"/>
          </a:xfrm>
          <a:prstGeom prst="rect">
            <a:avLst/>
          </a:prstGeom>
          <a:solidFill>
            <a:schemeClr val="tx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it-IT" altLang="it-IT" sz="2400" dirty="0">
                <a:solidFill>
                  <a:srgbClr val="663300"/>
                </a:solidFill>
                <a:latin typeface="Arial" panose="020B0604020202020204" pitchFamily="34" charset="0"/>
              </a:rPr>
              <a:t>La Basilica è splendidamente affrescata con opere attribuite a Giotto, Cimabue o loro allievi. 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400" dirty="0">
                <a:solidFill>
                  <a:srgbClr val="663300"/>
                </a:solidFill>
                <a:latin typeface="Arial" panose="020B0604020202020204" pitchFamily="34" charset="0"/>
              </a:rPr>
              <a:t>Sempre nella Basilica Inferiore è possibile visitare lo splendido locale che ospita le Reliquie di San Francesco, un piccolo ma significativo insieme di oggetti appartenuti al Santo e "Il Museo del Tesoro". 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400" dirty="0">
                <a:solidFill>
                  <a:srgbClr val="663300"/>
                </a:solidFill>
                <a:latin typeface="Arial" panose="020B0604020202020204" pitchFamily="34" charset="0"/>
              </a:rPr>
              <a:t>Il terremoto del settembre 1997 non ha danneggiato ne la Basilica Inferiore ne tanto meno la cripta contenente la tomba di San Francesco.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1340768"/>
            <a:ext cx="2365375" cy="295751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tx1"/>
              </a:gs>
              <a:gs pos="83000">
                <a:srgbClr val="FF9933"/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479376" y="332656"/>
            <a:ext cx="6337300" cy="61499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it-IT" altLang="it-IT" sz="2000" dirty="0">
                <a:solidFill>
                  <a:srgbClr val="663300"/>
                </a:solidFill>
                <a:latin typeface="Arial" panose="020B0604020202020204" pitchFamily="34" charset="0"/>
              </a:rPr>
              <a:t>Le Basilica Inferiore e Superiore sono tra </a:t>
            </a:r>
          </a:p>
          <a:p>
            <a:pPr eaLnBrk="1" hangingPunct="1">
              <a:lnSpc>
                <a:spcPct val="125000"/>
              </a:lnSpc>
            </a:pPr>
            <a:r>
              <a:rPr lang="it-IT" altLang="it-IT" sz="2000" dirty="0">
                <a:solidFill>
                  <a:srgbClr val="663300"/>
                </a:solidFill>
                <a:latin typeface="Arial" panose="020B0604020202020204" pitchFamily="34" charset="0"/>
              </a:rPr>
              <a:t>loro collegate tramite una scala sita nel </a:t>
            </a:r>
          </a:p>
          <a:p>
            <a:pPr eaLnBrk="1" hangingPunct="1">
              <a:lnSpc>
                <a:spcPct val="125000"/>
              </a:lnSpc>
            </a:pPr>
            <a:r>
              <a:rPr lang="it-IT" altLang="it-IT" sz="2000" dirty="0">
                <a:solidFill>
                  <a:srgbClr val="663300"/>
                </a:solidFill>
                <a:latin typeface="Arial" panose="020B0604020202020204" pitchFamily="34" charset="0"/>
              </a:rPr>
              <a:t>transetto di sinistra. </a:t>
            </a:r>
          </a:p>
          <a:p>
            <a:pPr eaLnBrk="1" hangingPunct="1">
              <a:lnSpc>
                <a:spcPct val="125000"/>
              </a:lnSpc>
            </a:pPr>
            <a:endParaRPr lang="it-IT" altLang="it-IT" sz="800" dirty="0">
              <a:solidFill>
                <a:srgbClr val="6633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5000"/>
              </a:lnSpc>
            </a:pPr>
            <a:r>
              <a:rPr lang="it-IT" altLang="it-IT" sz="2000" dirty="0">
                <a:solidFill>
                  <a:srgbClr val="663300"/>
                </a:solidFill>
                <a:latin typeface="Arial" panose="020B0604020202020204" pitchFamily="34" charset="0"/>
              </a:rPr>
              <a:t>Alla realizzazione architettonica seguirono le decorazioni ad affresco prima di Cimabue </a:t>
            </a:r>
          </a:p>
          <a:p>
            <a:pPr eaLnBrk="1" hangingPunct="1">
              <a:lnSpc>
                <a:spcPct val="125000"/>
              </a:lnSpc>
            </a:pPr>
            <a:r>
              <a:rPr lang="it-IT" altLang="it-IT" sz="2000" dirty="0">
                <a:solidFill>
                  <a:srgbClr val="663300"/>
                </a:solidFill>
                <a:latin typeface="Arial" panose="020B0604020202020204" pitchFamily="34" charset="0"/>
              </a:rPr>
              <a:t>e poi di Giotto con l'inizio </a:t>
            </a:r>
          </a:p>
          <a:p>
            <a:pPr eaLnBrk="1" hangingPunct="1">
              <a:lnSpc>
                <a:spcPct val="125000"/>
              </a:lnSpc>
            </a:pPr>
            <a:r>
              <a:rPr lang="it-IT" altLang="it-IT" sz="2000" dirty="0">
                <a:solidFill>
                  <a:srgbClr val="663300"/>
                </a:solidFill>
                <a:latin typeface="Arial" panose="020B0604020202020204" pitchFamily="34" charset="0"/>
              </a:rPr>
              <a:t>del vasto ciclo pittorico delle </a:t>
            </a:r>
          </a:p>
          <a:p>
            <a:pPr eaLnBrk="1" hangingPunct="1">
              <a:lnSpc>
                <a:spcPct val="125000"/>
              </a:lnSpc>
            </a:pPr>
            <a:r>
              <a:rPr lang="it-IT" altLang="it-IT" sz="2000" dirty="0">
                <a:solidFill>
                  <a:srgbClr val="663300"/>
                </a:solidFill>
                <a:latin typeface="Arial" panose="020B0604020202020204" pitchFamily="34" charset="0"/>
              </a:rPr>
              <a:t>"Storie di San Francesco", composto 28 opere. </a:t>
            </a:r>
          </a:p>
          <a:p>
            <a:pPr eaLnBrk="1" hangingPunct="1">
              <a:lnSpc>
                <a:spcPct val="125000"/>
              </a:lnSpc>
            </a:pPr>
            <a:endParaRPr lang="it-IT" altLang="it-IT" sz="800" dirty="0">
              <a:solidFill>
                <a:srgbClr val="6633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5000"/>
              </a:lnSpc>
            </a:pPr>
            <a:r>
              <a:rPr lang="it-IT" altLang="it-IT" sz="2000" dirty="0">
                <a:solidFill>
                  <a:srgbClr val="663300"/>
                </a:solidFill>
                <a:latin typeface="Arial" panose="020B0604020202020204" pitchFamily="34" charset="0"/>
              </a:rPr>
              <a:t>A questi affreschi si aggiungono </a:t>
            </a:r>
          </a:p>
          <a:p>
            <a:pPr eaLnBrk="1" hangingPunct="1">
              <a:lnSpc>
                <a:spcPct val="125000"/>
              </a:lnSpc>
            </a:pPr>
            <a:r>
              <a:rPr lang="it-IT" altLang="it-IT" sz="2000" dirty="0">
                <a:solidFill>
                  <a:srgbClr val="663300"/>
                </a:solidFill>
                <a:latin typeface="Arial" panose="020B0604020202020204" pitchFamily="34" charset="0"/>
              </a:rPr>
              <a:t>quelli eseguiti sul transetto rappresentanti i cicli del Nuovo e dell'Antico testamento eseguiti da vari "Maestri" del tempo. </a:t>
            </a:r>
          </a:p>
          <a:p>
            <a:pPr eaLnBrk="1" hangingPunct="1">
              <a:lnSpc>
                <a:spcPct val="125000"/>
              </a:lnSpc>
            </a:pPr>
            <a:r>
              <a:rPr lang="it-IT" altLang="it-IT" sz="2000" dirty="0">
                <a:solidFill>
                  <a:srgbClr val="663300"/>
                </a:solidFill>
                <a:latin typeface="Arial" panose="020B0604020202020204" pitchFamily="34" charset="0"/>
              </a:rPr>
              <a:t>Completano la monumentale opera gli affreschi eseguiti sulle volte delle navate </a:t>
            </a:r>
          </a:p>
          <a:p>
            <a:pPr eaLnBrk="1" hangingPunct="1">
              <a:lnSpc>
                <a:spcPct val="125000"/>
              </a:lnSpc>
            </a:pPr>
            <a:r>
              <a:rPr lang="it-IT" altLang="it-IT" sz="2000" dirty="0">
                <a:solidFill>
                  <a:srgbClr val="663300"/>
                </a:solidFill>
                <a:latin typeface="Arial" panose="020B0604020202020204" pitchFamily="34" charset="0"/>
              </a:rPr>
              <a:t>e del transetto.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1916907"/>
            <a:ext cx="324167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623392" y="3394711"/>
            <a:ext cx="11305255" cy="2954655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it-IT" altLang="it-IT" sz="2000" dirty="0">
                <a:solidFill>
                  <a:schemeClr val="bg2"/>
                </a:solidFill>
                <a:latin typeface="Arial" panose="020B0604020202020204" pitchFamily="34" charset="0"/>
              </a:rPr>
              <a:t>La realizzazione della Basilica Superiore di Assisi è conseguenza diretta dell'influenza che ebbe sull'Ordine la successione nel 1239 a Frate Elia di nuovi Padri generali di origine francese. 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000" dirty="0">
                <a:solidFill>
                  <a:schemeClr val="bg2"/>
                </a:solidFill>
                <a:latin typeface="Arial" panose="020B0604020202020204" pitchFamily="34" charset="0"/>
              </a:rPr>
              <a:t>Sopra la forma romanica della Basilica Inferiore viene realizzata un nuova Basilica in stile gotico. 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000" dirty="0">
                <a:solidFill>
                  <a:schemeClr val="bg2"/>
                </a:solidFill>
                <a:latin typeface="Arial" panose="020B0604020202020204" pitchFamily="34" charset="0"/>
              </a:rPr>
              <a:t>La Basilica Superiore destinata alle riunioni ufficiali ed in grado di ospitare, sedendo sul trono a Lui riservato, anche il Papa. 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000" dirty="0">
                <a:solidFill>
                  <a:schemeClr val="bg2"/>
                </a:solidFill>
                <a:latin typeface="Arial" panose="020B0604020202020204" pitchFamily="34" charset="0"/>
              </a:rPr>
              <a:t>La Basilica di San Francesco fu ufficialmente inaugurata da Papa Innocenzo IV nel </a:t>
            </a:r>
            <a:r>
              <a:rPr lang="it-IT" altLang="it-IT" sz="2400" b="1" dirty="0">
                <a:solidFill>
                  <a:srgbClr val="FF3300"/>
                </a:solidFill>
                <a:latin typeface="Arial" panose="020B0604020202020204" pitchFamily="34" charset="0"/>
              </a:rPr>
              <a:t>1253</a:t>
            </a:r>
            <a:r>
              <a:rPr lang="it-IT" altLang="it-IT" sz="2000" dirty="0">
                <a:solidFill>
                  <a:schemeClr val="bg2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260351"/>
            <a:ext cx="2735262" cy="2663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san_francesco_di_assi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260350"/>
            <a:ext cx="2667000" cy="2667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299356" y="4309388"/>
            <a:ext cx="11593288" cy="2015936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it-IT" altLang="it-IT" sz="2000" dirty="0">
                <a:solidFill>
                  <a:srgbClr val="000000"/>
                </a:solidFill>
                <a:latin typeface="Arial" panose="020B0604020202020204" pitchFamily="34" charset="0"/>
              </a:rPr>
              <a:t>Due scale, a metà della navata della chiesa inferiore, conducono alla cripta, scoperta nel 1818, nella quale si conservano i resti di San Francesco portati lì da frate Elia. </a:t>
            </a:r>
            <a:endParaRPr lang="it-IT" altLang="it-IT" sz="20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5000"/>
              </a:lnSpc>
            </a:pPr>
            <a:r>
              <a:rPr lang="it-IT" altLang="it-I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La </a:t>
            </a:r>
            <a:r>
              <a:rPr lang="it-IT" altLang="it-IT" sz="2000" dirty="0">
                <a:solidFill>
                  <a:srgbClr val="000000"/>
                </a:solidFill>
                <a:latin typeface="Arial" panose="020B0604020202020204" pitchFamily="34" charset="0"/>
              </a:rPr>
              <a:t>sistemazione attuale del vano, opera dell'architetto Ugo Tarchi, fu attuata tra il 1926 e il 1932. </a:t>
            </a:r>
          </a:p>
          <a:p>
            <a:pPr eaLnBrk="1" hangingPunct="1">
              <a:lnSpc>
                <a:spcPct val="125000"/>
              </a:lnSpc>
            </a:pPr>
            <a:r>
              <a:rPr lang="it-IT" altLang="it-IT" sz="2000" dirty="0">
                <a:solidFill>
                  <a:srgbClr val="000000"/>
                </a:solidFill>
                <a:latin typeface="Arial" panose="020B0604020202020204" pitchFamily="34" charset="0"/>
              </a:rPr>
              <a:t>Dietro l'altare si trova </a:t>
            </a:r>
            <a:r>
              <a:rPr lang="it-IT" altLang="it-IT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I'urna</a:t>
            </a:r>
            <a:r>
              <a:rPr lang="it-IT" altLang="it-IT" sz="2000" dirty="0">
                <a:solidFill>
                  <a:srgbClr val="000000"/>
                </a:solidFill>
                <a:latin typeface="Arial" panose="020B0604020202020204" pitchFamily="34" charset="0"/>
              </a:rPr>
              <a:t> che conserva i resti del Santo. Nelle pareti del piccolo vano, protette da grate, si trovano le sepolture di quattro seguaci di Francesco, i beati Rufino, Leone, </a:t>
            </a:r>
            <a:r>
              <a:rPr lang="it-IT" altLang="it-IT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Masseo</a:t>
            </a:r>
            <a:r>
              <a:rPr lang="it-IT" altLang="it-IT" sz="2000" dirty="0">
                <a:solidFill>
                  <a:srgbClr val="000000"/>
                </a:solidFill>
                <a:latin typeface="Arial" panose="020B0604020202020204" pitchFamily="34" charset="0"/>
              </a:rPr>
              <a:t> e Angelo</a:t>
            </a:r>
          </a:p>
        </p:txBody>
      </p:sp>
      <p:pic>
        <p:nvPicPr>
          <p:cNvPr id="13317" name="Picture 5" descr="assisibasilica6f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75" y="404664"/>
            <a:ext cx="4794250" cy="35988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19936" y="4581128"/>
            <a:ext cx="6105749" cy="1439863"/>
          </a:xfrm>
          <a:solidFill>
            <a:srgbClr val="FFFFCC"/>
          </a:solidFill>
          <a:ln w="38100">
            <a:solidFill>
              <a:srgbClr val="FF3300"/>
            </a:solidFill>
          </a:ln>
        </p:spPr>
        <p:txBody>
          <a:bodyPr/>
          <a:lstStyle/>
          <a:p>
            <a:pPr algn="r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800" dirty="0">
                <a:solidFill>
                  <a:srgbClr val="CC3300"/>
                </a:solidFill>
                <a:effectLst/>
              </a:rPr>
              <a:t>          </a:t>
            </a:r>
            <a:r>
              <a:rPr lang="it-IT" altLang="it-IT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Foto di Assisi           </a:t>
            </a:r>
          </a:p>
          <a:p>
            <a:pPr algn="r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       di Claudio Gobbetti - estate 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DSC077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620714"/>
            <a:ext cx="4354512" cy="580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7680325" y="2173289"/>
            <a:ext cx="15147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>
                <a:solidFill>
                  <a:schemeClr val="tx2"/>
                </a:solidFill>
              </a:rPr>
              <a:t>Basilica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5" name="Picture 5" descr="+ DSC078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333375"/>
            <a:ext cx="4559300" cy="619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1089025"/>
            <a:ext cx="4967288" cy="467995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it-IT" altLang="it-IT" sz="5400" b="1" dirty="0">
                <a:solidFill>
                  <a:schemeClr val="bg1"/>
                </a:solidFill>
                <a:latin typeface="Arial" panose="020B0604020202020204" pitchFamily="34" charset="0"/>
              </a:rPr>
              <a:t>CHI ERA SAN BENEDETTO DA NORCIA?</a:t>
            </a:r>
          </a:p>
        </p:txBody>
      </p:sp>
      <p:pic>
        <p:nvPicPr>
          <p:cNvPr id="5123" name="Picture 3" descr="bendetto_vol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2133601"/>
            <a:ext cx="2157413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4-San_Benedetto_da_Norc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1" y="1843088"/>
            <a:ext cx="2752725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1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1992313" y="476251"/>
            <a:ext cx="3865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r>
              <a:rPr lang="it-IT" altLang="it-IT">
                <a:solidFill>
                  <a:srgbClr val="FF9933"/>
                </a:solidFill>
              </a:rPr>
              <a:t>Rosone della basilica di S. Francesco</a:t>
            </a:r>
          </a:p>
        </p:txBody>
      </p:sp>
      <p:pic>
        <p:nvPicPr>
          <p:cNvPr id="4" name="Picture 4" descr="DSC077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196976"/>
            <a:ext cx="72009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DSC077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88914"/>
            <a:ext cx="8496300" cy="637063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+ DSC079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484187"/>
            <a:ext cx="8496300" cy="637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+ DSC07923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6" y="260351"/>
            <a:ext cx="4549775" cy="62642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57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25 4.0740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+ DSC077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890588"/>
            <a:ext cx="67691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+ DSC079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119" y="998538"/>
            <a:ext cx="6481763" cy="4860925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78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6756" y="260350"/>
            <a:ext cx="8218488" cy="1320800"/>
          </a:xfrm>
          <a:noFill/>
          <a:ln w="381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it-IT" altLang="it-IT" sz="3600" dirty="0">
                <a:solidFill>
                  <a:srgbClr val="FF9933"/>
                </a:solidFill>
                <a:effectLst/>
                <a:latin typeface="Arial" panose="020B0604020202020204" pitchFamily="34" charset="0"/>
              </a:rPr>
              <a:t>Eremo delle carceri </a:t>
            </a:r>
            <a:br>
              <a:rPr lang="it-IT" altLang="it-IT" sz="3600" dirty="0">
                <a:solidFill>
                  <a:srgbClr val="FF9933"/>
                </a:solidFill>
                <a:effectLst/>
                <a:latin typeface="Arial" panose="020B0604020202020204" pitchFamily="34" charset="0"/>
              </a:rPr>
            </a:br>
            <a:r>
              <a:rPr lang="it-IT" altLang="it-IT" sz="2000" dirty="0">
                <a:solidFill>
                  <a:srgbClr val="FF9933"/>
                </a:solidFill>
                <a:effectLst/>
                <a:latin typeface="Arial" panose="020B0604020202020204" pitchFamily="34" charset="0"/>
              </a:rPr>
              <a:t>(carceri significa semplicemente luogo di ritiro e di meditazione)</a:t>
            </a:r>
            <a:r>
              <a:rPr lang="it-IT" altLang="it-IT" sz="4000" dirty="0">
                <a:solidFill>
                  <a:srgbClr val="CC3300"/>
                </a:solidFill>
                <a:effectLst/>
              </a:rPr>
              <a:t> </a:t>
            </a:r>
          </a:p>
        </p:txBody>
      </p:sp>
      <p:pic>
        <p:nvPicPr>
          <p:cNvPr id="78852" name="Picture 4" descr="+ DSC0818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2708275"/>
            <a:ext cx="4321175" cy="324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788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+ DSC081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416" y="233965"/>
            <a:ext cx="8880584" cy="6660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+ DSC081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333376"/>
            <a:ext cx="8497887" cy="637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+ DSC081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75" y="863600"/>
            <a:ext cx="7308850" cy="548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WordArt 3"/>
          <p:cNvSpPr>
            <a:spLocks noChangeArrowheads="1" noChangeShapeType="1" noTextEdit="1"/>
          </p:cNvSpPr>
          <p:nvPr/>
        </p:nvSpPr>
        <p:spPr bwMode="auto">
          <a:xfrm>
            <a:off x="1073396" y="404665"/>
            <a:ext cx="10045209" cy="1008212"/>
          </a:xfrm>
          <a:prstGeom prst="rect">
            <a:avLst/>
          </a:prstGeom>
          <a:noFill/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Arial Unicode MS"/>
              </a:rPr>
              <a:t>SAN </a:t>
            </a:r>
            <a:r>
              <a:rPr lang="it-IT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Arial Unicode MS"/>
              </a:rPr>
              <a:t> BENEDETTO  DA  NORCIA</a:t>
            </a:r>
            <a:endParaRPr lang="it-IT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9900"/>
              </a:solidFill>
              <a:latin typeface="Arial Unicode MS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3036672" y="1835861"/>
            <a:ext cx="7777162" cy="12875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it-IT" altLang="it-IT" dirty="0">
                <a:solidFill>
                  <a:schemeClr val="bg2"/>
                </a:solidFill>
                <a:latin typeface="Arial" panose="020B0604020202020204" pitchFamily="34" charset="0"/>
              </a:rPr>
              <a:t>S. Benedetto è uno dei più grandi personaggi della storia del Cristianesimo e, per il grande contributo offerto per la diffusione della religione nel nostro continente, è stato proclamato patrono d’Europa.</a:t>
            </a: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3503712" y="3748247"/>
            <a:ext cx="7848600" cy="211852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it-IT" altLang="it-IT" dirty="0">
                <a:solidFill>
                  <a:schemeClr val="bg2"/>
                </a:solidFill>
                <a:latin typeface="Arial" panose="020B0604020202020204" pitchFamily="34" charset="0"/>
              </a:rPr>
              <a:t>Benedetto nasce in Umbria, a </a:t>
            </a:r>
            <a:r>
              <a:rPr lang="it-IT" altLang="it-IT" dirty="0">
                <a:solidFill>
                  <a:srgbClr val="FF3300"/>
                </a:solidFill>
                <a:latin typeface="Arial" panose="020B0604020202020204" pitchFamily="34" charset="0"/>
              </a:rPr>
              <a:t>Norcia</a:t>
            </a:r>
            <a:r>
              <a:rPr lang="it-IT" altLang="it-IT" dirty="0">
                <a:solidFill>
                  <a:schemeClr val="bg2"/>
                </a:solidFill>
                <a:latin typeface="Arial" panose="020B0604020202020204" pitchFamily="34" charset="0"/>
              </a:rPr>
              <a:t>, forse nel </a:t>
            </a:r>
            <a:r>
              <a:rPr lang="it-IT" altLang="it-IT" dirty="0">
                <a:solidFill>
                  <a:srgbClr val="CC3300"/>
                </a:solidFill>
                <a:latin typeface="Arial" panose="020B0604020202020204" pitchFamily="34" charset="0"/>
              </a:rPr>
              <a:t>480</a:t>
            </a:r>
            <a:r>
              <a:rPr lang="it-IT" altLang="it-IT" dirty="0">
                <a:solidFill>
                  <a:schemeClr val="bg2"/>
                </a:solidFill>
                <a:latin typeface="Arial" panose="020B0604020202020204" pitchFamily="34" charset="0"/>
              </a:rPr>
              <a:t> e, come ci racconta papa S. Gregorio Magno, che conobbe i suoi discepoli e che in base alle loro testimonianze ne scrisse la vita, verso i sedici anni si reca a Roma per studiare, ma, deluso dalla vita della città, fugge e decide di vivere</a:t>
            </a:r>
            <a:r>
              <a:rPr lang="it-IT" altLang="it-IT" dirty="0">
                <a:solidFill>
                  <a:srgbClr val="11C408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>
                <a:solidFill>
                  <a:schemeClr val="bg2"/>
                </a:solidFill>
                <a:latin typeface="Arial" panose="020B0604020202020204" pitchFamily="34" charset="0"/>
              </a:rPr>
              <a:t>in estrema solitudine in una grotta, sui monti presso Subiaco.</a:t>
            </a:r>
          </a:p>
        </p:txBody>
      </p:sp>
      <p:pic>
        <p:nvPicPr>
          <p:cNvPr id="6151" name="Picture 7" descr="sanBenedet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29" y="1771425"/>
            <a:ext cx="238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11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31" y="1671895"/>
            <a:ext cx="2471948" cy="45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san_benedetto-norcia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7" t="4079" r="11093" b="4659"/>
          <a:stretch/>
        </p:blipFill>
        <p:spPr bwMode="auto">
          <a:xfrm>
            <a:off x="572121" y="1818664"/>
            <a:ext cx="2088233" cy="322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san_benedetto-norcia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9" b="5003"/>
          <a:stretch/>
        </p:blipFill>
        <p:spPr bwMode="auto">
          <a:xfrm>
            <a:off x="287718" y="1808820"/>
            <a:ext cx="2679700" cy="32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6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61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6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2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6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614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"/>
            <a:ext cx="9144000" cy="1268413"/>
          </a:xfrm>
          <a:solidFill>
            <a:srgbClr val="000000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z="4000">
                <a:solidFill>
                  <a:srgbClr val="FF9933"/>
                </a:solidFill>
                <a:effectLst/>
                <a:latin typeface="Arial" panose="020B0604020202020204" pitchFamily="34" charset="0"/>
              </a:rPr>
              <a:t>La piazza d’Assisi </a:t>
            </a:r>
            <a:br>
              <a:rPr lang="it-IT" altLang="it-IT" sz="4000">
                <a:solidFill>
                  <a:srgbClr val="FF9933"/>
                </a:solidFill>
                <a:effectLst/>
                <a:latin typeface="Arial" panose="020B0604020202020204" pitchFamily="34" charset="0"/>
              </a:rPr>
            </a:br>
            <a:r>
              <a:rPr lang="it-IT" altLang="it-IT" sz="2800">
                <a:solidFill>
                  <a:srgbClr val="FF9933"/>
                </a:solidFill>
                <a:effectLst/>
                <a:latin typeface="Arial" panose="020B0604020202020204" pitchFamily="34" charset="0"/>
              </a:rPr>
              <a:t>con S. Maria sopra il tempio di Minerva del I sec a.C.</a:t>
            </a:r>
          </a:p>
        </p:txBody>
      </p:sp>
      <p:pic>
        <p:nvPicPr>
          <p:cNvPr id="72708" name="Picture 4" descr="DSC078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341438"/>
            <a:ext cx="7129463" cy="534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casamari_facci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333376"/>
            <a:ext cx="1524000" cy="22383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fossanova_ester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6" y="2060576"/>
            <a:ext cx="1514475" cy="22383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olomba_facci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2060576"/>
            <a:ext cx="1524000" cy="22383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1" name="Rectangle 7"/>
          <p:cNvSpPr>
            <a:spLocks noGrp="1" noChangeArrowheads="1"/>
          </p:cNvSpPr>
          <p:nvPr>
            <p:ph type="title"/>
          </p:nvPr>
        </p:nvSpPr>
        <p:spPr>
          <a:xfrm>
            <a:off x="4583114" y="381000"/>
            <a:ext cx="5400675" cy="1371600"/>
          </a:xfrm>
          <a:solidFill>
            <a:schemeClr val="bg1"/>
          </a:solidFill>
          <a:ln w="38100"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it-IT" altLang="it-IT" b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ABBAZIE</a:t>
            </a:r>
          </a:p>
        </p:txBody>
      </p:sp>
      <p:pic>
        <p:nvPicPr>
          <p:cNvPr id="16392" name="Picture 8" descr="casamari_inter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4076701"/>
            <a:ext cx="1514475" cy="22383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Picture 9" descr="cerreto_intern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4437064"/>
            <a:ext cx="1524000" cy="22383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4" name="Rectangle 4"/>
          <p:cNvSpPr>
            <a:spLocks noGrp="1" noChangeArrowheads="1"/>
          </p:cNvSpPr>
          <p:nvPr>
            <p:ph type="title"/>
          </p:nvPr>
        </p:nvSpPr>
        <p:spPr>
          <a:xfrm>
            <a:off x="3503613" y="260350"/>
            <a:ext cx="5256212" cy="863600"/>
          </a:xfrm>
        </p:spPr>
        <p:txBody>
          <a:bodyPr/>
          <a:lstStyle/>
          <a:p>
            <a:pPr eaLnBrk="1" hangingPunct="1">
              <a:defRPr/>
            </a:pPr>
            <a:r>
              <a:rPr lang="it-IT" smtClean="0">
                <a:solidFill>
                  <a:srgbClr val="0000FF"/>
                </a:solidFill>
              </a:rPr>
              <a:t>Il monastero</a:t>
            </a:r>
          </a:p>
        </p:txBody>
      </p:sp>
      <p:pic>
        <p:nvPicPr>
          <p:cNvPr id="112645" name="Picture 5" descr="ga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412875"/>
            <a:ext cx="5080000" cy="50546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1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1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404813"/>
            <a:ext cx="8229600" cy="13716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it-IT" altLang="it-IT" b="1" dirty="0" smtClean="0">
                <a:solidFill>
                  <a:srgbClr val="CC3300"/>
                </a:solidFill>
                <a:effectLst/>
              </a:rPr>
              <a:t>IL MONASTERO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19436" y="1989138"/>
            <a:ext cx="10153128" cy="4114800"/>
          </a:xfrm>
          <a:solidFill>
            <a:schemeClr val="tx1"/>
          </a:solidFill>
          <a:ln w="38100">
            <a:solidFill>
              <a:srgbClr val="000000"/>
            </a:solidFill>
          </a:ln>
        </p:spPr>
        <p:txBody>
          <a:bodyPr/>
          <a:lstStyle/>
          <a:p>
            <a:endParaRPr lang="it-IT" altLang="it-IT" b="1" dirty="0" smtClean="0">
              <a:effectLst/>
            </a:endParaRPr>
          </a:p>
          <a:p>
            <a:pPr>
              <a:lnSpc>
                <a:spcPct val="150000"/>
              </a:lnSpc>
            </a:pPr>
            <a:r>
              <a:rPr lang="it-IT" altLang="it-IT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Il monastero era perfettamente autosufficiente e produceva da </a:t>
            </a:r>
            <a:r>
              <a:rPr lang="it-IT" altLang="it-IT" dirty="0" err="1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sè</a:t>
            </a:r>
            <a:r>
              <a:rPr lang="it-IT" altLang="it-IT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 tutto ciò che serviva alla sua vita; </a:t>
            </a:r>
          </a:p>
          <a:p>
            <a:pPr>
              <a:lnSpc>
                <a:spcPct val="150000"/>
              </a:lnSpc>
            </a:pPr>
            <a:r>
              <a:rPr lang="it-IT" altLang="it-IT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i monaci però realizzavano anche grandi opere di bonifica e di irrigazione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19288" y="620714"/>
            <a:ext cx="8229600" cy="384175"/>
          </a:xfrm>
          <a:solidFill>
            <a:srgbClr val="FFFFCC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z="240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Ricostruzione ideale di un monastero benedettino</a:t>
            </a:r>
          </a:p>
        </p:txBody>
      </p:sp>
      <p:pic>
        <p:nvPicPr>
          <p:cNvPr id="103428" name="Picture 4" descr="Monastero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1412876"/>
            <a:ext cx="7197725" cy="4772025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404813"/>
            <a:ext cx="8229600" cy="13716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it-IT" altLang="it-IT" b="1" smtClean="0">
                <a:solidFill>
                  <a:schemeClr val="bg2"/>
                </a:solidFill>
                <a:effectLst/>
              </a:rPr>
              <a:t>LA VITA NEL MONASTERO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73795" y="2204864"/>
            <a:ext cx="9444410" cy="3529111"/>
          </a:xfrm>
          <a:solidFill>
            <a:schemeClr val="tx1"/>
          </a:solidFill>
          <a:ln w="28575">
            <a:solidFill>
              <a:srgbClr val="000000"/>
            </a:solidFill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it-IT" altLang="it-IT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La giornata nel monastero iniziava a notte fonda </a:t>
            </a:r>
          </a:p>
          <a:p>
            <a:pPr>
              <a:lnSpc>
                <a:spcPct val="150000"/>
              </a:lnSpc>
            </a:pPr>
            <a:r>
              <a:rPr lang="it-IT" altLang="it-IT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Verso mezzanotte o l'una di notte suonava la campana dei </a:t>
            </a:r>
            <a:r>
              <a:rPr lang="it-IT" altLang="it-IT" b="1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NOTTURNI</a:t>
            </a:r>
            <a:r>
              <a:rPr lang="it-IT" altLang="it-IT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: i monaci si alzavano e si recavano in chiesa per pregare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1364" y="1196703"/>
            <a:ext cx="11449272" cy="4464595"/>
          </a:xfrm>
          <a:solidFill>
            <a:schemeClr val="tx1"/>
          </a:solidFill>
          <a:ln w="38100">
            <a:solidFill>
              <a:srgbClr val="000000"/>
            </a:solidFill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Alla fine dei </a:t>
            </a:r>
            <a:r>
              <a:rPr lang="it-IT" altLang="it-IT" sz="2800" b="1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Notturni </a:t>
            </a: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tornavano a riposare, ma per breve tempo </a:t>
            </a:r>
            <a:r>
              <a:rPr lang="it-IT" altLang="it-IT" sz="2800" dirty="0" err="1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poichè</a:t>
            </a: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 allo spuntare del sole dovevano tornare in chiesa per la recita delle Lodi. </a:t>
            </a:r>
          </a:p>
          <a:p>
            <a:pPr>
              <a:lnSpc>
                <a:spcPct val="150000"/>
              </a:lnSpc>
            </a:pP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Al termine delle Lodi, si riposava fino al </a:t>
            </a:r>
            <a:r>
              <a:rPr lang="it-IT" altLang="it-IT" sz="2800" b="1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MATTUTINO</a:t>
            </a: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 o </a:t>
            </a:r>
            <a:r>
              <a:rPr lang="it-IT" altLang="it-IT" sz="2800" b="1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ORA PRIMA</a:t>
            </a:r>
          </a:p>
          <a:p>
            <a:pPr>
              <a:lnSpc>
                <a:spcPct val="150000"/>
              </a:lnSpc>
            </a:pP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Dopo le preghiere rituali, si riuniva il Capitolo. In seguito, ogni monaco si recava al proprio lavoro.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908051"/>
            <a:ext cx="8229600" cy="4465165"/>
          </a:xfrm>
          <a:solidFill>
            <a:schemeClr val="tx1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it-IT" altLang="it-IT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All' </a:t>
            </a:r>
            <a:r>
              <a:rPr lang="it-IT" altLang="it-IT" b="1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ORA TERZA</a:t>
            </a:r>
            <a:r>
              <a:rPr lang="it-IT" altLang="it-IT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 (circa le ore 9) il lavoro si interrompeva per le preghiere, </a:t>
            </a:r>
          </a:p>
          <a:p>
            <a:pPr>
              <a:lnSpc>
                <a:spcPct val="150000"/>
              </a:lnSpc>
            </a:pPr>
            <a:r>
              <a:rPr lang="it-IT" altLang="it-IT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poi riprendeva fino all'</a:t>
            </a:r>
            <a:r>
              <a:rPr lang="it-IT" altLang="it-IT" b="1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ORA SESTA</a:t>
            </a:r>
            <a:r>
              <a:rPr lang="it-IT" altLang="it-IT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 (Mezzogiorno). Si pranzava in silenzio, ascoltando la lettura di un brano sacro.</a:t>
            </a:r>
            <a:r>
              <a:rPr lang="it-IT" altLang="it-IT" dirty="0" smtClean="0">
                <a:effectLst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5420" y="369094"/>
            <a:ext cx="10441160" cy="6119812"/>
          </a:xfrm>
          <a:solidFill>
            <a:schemeClr val="tx1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Seguiva un periodo di riposo. Verso l'ORA </a:t>
            </a:r>
            <a:r>
              <a:rPr lang="it-IT" altLang="it-IT" sz="2800" b="1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NONA </a:t>
            </a: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(le 15) si pregava,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   poi si ritornava a lavorare fino ai </a:t>
            </a:r>
            <a:r>
              <a:rPr lang="it-IT" altLang="it-IT" sz="2800" b="1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VESPRI</a:t>
            </a: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 (le ore 16 -16.30). </a:t>
            </a:r>
          </a:p>
          <a:p>
            <a:pPr>
              <a:lnSpc>
                <a:spcPct val="150000"/>
              </a:lnSpc>
            </a:pP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Dopo la recita dei Vespri, si consumava la cena, </a:t>
            </a:r>
            <a:r>
              <a:rPr lang="it-IT" altLang="it-IT" sz="2800" dirty="0" err="1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perchè</a:t>
            </a: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 la Regola stabiliva che questo pasto si doveva consumare prima del tramonto del sole.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Dopo un breve periodo di ricreazione, si recitava le </a:t>
            </a:r>
            <a:r>
              <a:rPr lang="it-IT" altLang="it-IT" sz="2800" b="1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Compieta</a:t>
            </a: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 e si andava a dormire.</a:t>
            </a:r>
            <a:r>
              <a:rPr lang="it-IT" altLang="it-IT" sz="2800" dirty="0" smtClean="0">
                <a:effectLst/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88913"/>
            <a:ext cx="8229600" cy="13716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it-IT" altLang="it-IT" sz="4000" b="1">
                <a:solidFill>
                  <a:schemeClr val="bg2"/>
                </a:solidFill>
                <a:effectLst/>
              </a:rPr>
              <a:t>FIGURE PARTICOLARI DEL MONASTERO</a:t>
            </a:r>
            <a:r>
              <a:rPr lang="it-IT" altLang="it-IT" sz="4000">
                <a:effectLst/>
              </a:rPr>
              <a:t>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22277" y="1700214"/>
            <a:ext cx="9947447" cy="4752975"/>
          </a:xfrm>
          <a:solidFill>
            <a:schemeClr val="tx1"/>
          </a:solidFill>
          <a:ln/>
        </p:spPr>
        <p:txBody>
          <a:bodyPr/>
          <a:lstStyle/>
          <a:p>
            <a:pPr>
              <a:lnSpc>
                <a:spcPct val="150000"/>
              </a:lnSpc>
            </a:pPr>
            <a:r>
              <a:rPr lang="it-IT" altLang="it-IT" sz="2800" b="1" dirty="0" smtClean="0"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ABATE</a:t>
            </a:r>
            <a:r>
              <a:rPr lang="it-IT" altLang="it-IT" sz="2800" b="1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il termine deriva da ABBA' = padre. Comandava su tutti i monaci ed era aiutato dai monaci più anziani. </a:t>
            </a:r>
          </a:p>
          <a:p>
            <a:pPr>
              <a:lnSpc>
                <a:spcPct val="150000"/>
              </a:lnSpc>
            </a:pPr>
            <a:r>
              <a:rPr lang="it-IT" altLang="it-IT" sz="2800" b="1" dirty="0" smtClean="0"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CAMERARIO O TESORIERE</a:t>
            </a:r>
            <a:r>
              <a:rPr lang="it-IT" altLang="it-IT" sz="2800" b="1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distribuiva ai monaci gli effetti personali e provvedeva a tutti i bisogni del monastero con le entrate del monastero stesso.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3306" y="1376667"/>
            <a:ext cx="9145388" cy="4104667"/>
          </a:xfrm>
          <a:solidFill>
            <a:schemeClr val="tx1"/>
          </a:solidFill>
          <a:ln/>
        </p:spPr>
        <p:txBody>
          <a:bodyPr/>
          <a:lstStyle/>
          <a:p>
            <a:pPr>
              <a:lnSpc>
                <a:spcPct val="150000"/>
              </a:lnSpc>
            </a:pPr>
            <a:r>
              <a:rPr lang="it-IT" altLang="it-IT" sz="240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A seguito di due tentativi di avvelenamento, per salvare i propri monaci, Benedetto decise di abbandonare Subiaco. Si diresse verso Cassino dove, sopra un'altura, fondò il famoso Monastero, edificato sopra i resti di templi pagani.</a:t>
            </a:r>
          </a:p>
          <a:p>
            <a:pPr>
              <a:lnSpc>
                <a:spcPct val="150000"/>
              </a:lnSpc>
            </a:pPr>
            <a:r>
              <a:rPr lang="it-IT" altLang="it-IT" sz="240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Morì nel monastero di Montecassino il  21 marzo </a:t>
            </a:r>
            <a:r>
              <a:rPr lang="it-IT" altLang="it-IT" dirty="0" smtClean="0">
                <a:solidFill>
                  <a:srgbClr val="FF3300"/>
                </a:solidFill>
                <a:effectLst/>
                <a:latin typeface="Arial" panose="020B0604020202020204" pitchFamily="34" charset="0"/>
              </a:rPr>
              <a:t>547</a:t>
            </a:r>
            <a:r>
              <a:rPr lang="it-IT" altLang="it-IT" sz="240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it-IT" altLang="it-IT" sz="240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Benedetto è anche fratello gemello di Santa Scolastica.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6312" y="799307"/>
            <a:ext cx="9299376" cy="5259387"/>
          </a:xfrm>
          <a:solidFill>
            <a:schemeClr val="tx1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it-IT" altLang="it-IT" b="1" dirty="0" smtClean="0"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CELLERARIO</a:t>
            </a:r>
            <a:r>
              <a:rPr lang="it-IT" altLang="it-IT" b="1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si occupava dei viveri e preparava le singole porzioni in una stanza dove poteva entrare solo l'Abate, per controllare che le razioni fossero uguali per tutti.</a:t>
            </a:r>
          </a:p>
          <a:p>
            <a:pPr>
              <a:buFont typeface="Wingdings" panose="05000000000000000000" pitchFamily="2" charset="2"/>
              <a:buNone/>
            </a:pPr>
            <a:endParaRPr lang="it-IT" altLang="it-IT" dirty="0" smtClean="0"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  <a:p>
            <a:r>
              <a:rPr lang="it-IT" altLang="it-IT" b="1" dirty="0" smtClean="0"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CONESTABILE</a:t>
            </a:r>
            <a:r>
              <a:rPr lang="it-IT" altLang="it-IT" b="1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era l'incaricato delle scuderie e faceva anche da fabbro.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428" y="692150"/>
            <a:ext cx="10297144" cy="5473700"/>
          </a:xfrm>
          <a:solidFill>
            <a:schemeClr val="tx1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800" b="1" dirty="0"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NOVIZI</a:t>
            </a:r>
            <a:endParaRPr lang="it-IT" altLang="it-IT" sz="2800" b="1" dirty="0"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40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Le persone che chiedevano di poter diventare monaci erano detti NOVIZI.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40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le regole dei monaci valevano solo per i</a:t>
            </a:r>
            <a:r>
              <a:rPr lang="it-IT" altLang="it-IT" sz="2400" b="1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altLang="it-IT" sz="2400" b="1" dirty="0" err="1"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Pròfessi</a:t>
            </a:r>
            <a:r>
              <a:rPr lang="it-IT" altLang="it-IT" sz="2400" b="1" dirty="0"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it-IT" altLang="it-IT" sz="2400" b="1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40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Il novizio poteva essere sia un laico (fedele) che un prete e doveva avere almeno 17 anni.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40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All'ingresso nella vita monastica ricevevano il saio, ma non la COCOLLA, una specie di manto, che veniva data dopo la professione.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40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Il noviziato durava circa un anno</a:t>
            </a:r>
            <a:r>
              <a:rPr lang="it-IT" altLang="it-IT" sz="2400" dirty="0">
                <a:effectLst/>
                <a:latin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1444" y="981075"/>
            <a:ext cx="10009112" cy="4895850"/>
          </a:xfrm>
          <a:solidFill>
            <a:schemeClr val="tx1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it-IT" altLang="it-IT" sz="1000" b="1" dirty="0">
              <a:solidFill>
                <a:srgbClr val="CC3300"/>
              </a:solidFill>
              <a:effectLst/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it-IT" altLang="it-IT" b="1" dirty="0" smtClean="0"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OBLATI</a:t>
            </a:r>
            <a:endParaRPr lang="it-IT" altLang="it-IT" b="1" dirty="0" smtClean="0"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it-IT" altLang="it-IT" dirty="0" smtClean="0"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gli Oblati erano ragazzini offerti al monastero.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Generalmente erano figli minori dei nobili ed erano offerti assieme ad una dote, oppure erano ragazzini figli di contadini, che erano stati notati per la loro intelligenza.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549275"/>
            <a:ext cx="8229600" cy="1371600"/>
          </a:xfrm>
          <a:solidFill>
            <a:schemeClr val="tx1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it-IT" altLang="it-IT" sz="4000" b="1" dirty="0">
                <a:solidFill>
                  <a:schemeClr val="bg2"/>
                </a:solidFill>
                <a:effectLst/>
              </a:rPr>
              <a:t>LA SCUOLA DEL MONASTERO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9288" y="2349501"/>
            <a:ext cx="8229600" cy="3032125"/>
          </a:xfrm>
          <a:solidFill>
            <a:schemeClr val="tx1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it-IT" altLang="it-IT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Nelle Abbazie, cioè i monasteri più grandi, si tenevano due tipi di insegnamento: uno per gli oblati ed uno per i bambini dei paesi vicini.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6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uiExpand="1" build="p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3412" y="873076"/>
            <a:ext cx="10585176" cy="5111848"/>
          </a:xfrm>
          <a:solidFill>
            <a:schemeClr val="tx1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Nella "VITA DELL'ABATE GUGLIELMO DI DIGIONE" è scritto che questi istruiva gratuitamente quanti arrivavano al monastero, senza rifiutare nessuno.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Si insegnava qualche regola sommaria di calcolo mentale, nozioni di catechismo, preghiere e vite dei santi.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Tutto imparato oralmente; non si insegnava a leggere </a:t>
            </a:r>
            <a:r>
              <a:rPr lang="it-IT" altLang="it-IT" sz="2800" dirty="0" err="1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perchè</a:t>
            </a: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 i libri erano in latino e pochissimi se li potevano permettere</a:t>
            </a:r>
            <a:r>
              <a:rPr lang="it-IT" altLang="it-IT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3412" y="692696"/>
            <a:ext cx="10585176" cy="4751808"/>
          </a:xfrm>
          <a:solidFill>
            <a:schemeClr val="tx1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it-IT" altLang="it-IT" b="1" dirty="0" smtClean="0">
                <a:solidFill>
                  <a:srgbClr val="FF3300"/>
                </a:solidFill>
                <a:effectLst/>
                <a:latin typeface="Arial" panose="020B0604020202020204" pitchFamily="34" charset="0"/>
              </a:rPr>
              <a:t>IL  PELLEGRINAGGIO</a:t>
            </a:r>
          </a:p>
          <a:p>
            <a:endParaRPr lang="it-IT" altLang="it-IT" sz="2000" b="1" dirty="0"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Il </a:t>
            </a:r>
            <a:r>
              <a:rPr lang="it-IT" altLang="it-IT" sz="2800" b="1" dirty="0" smtClean="0"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pellegrinaggio</a:t>
            </a:r>
            <a:r>
              <a:rPr lang="it-IT" altLang="it-IT" sz="2800" b="1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è un viaggio straordinario, intrapreso per motivi di devozione o di penitenza nel periodo medioevale.</a:t>
            </a:r>
          </a:p>
          <a:p>
            <a:pPr>
              <a:lnSpc>
                <a:spcPct val="150000"/>
              </a:lnSpc>
            </a:pP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Andare in pellegrinaggio significava abbandonare la vita quotidiana e abituale per un lungo periodo di tempo e affrontare un futuro incerto, pieno di pericoli.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9396" y="404813"/>
            <a:ext cx="10873208" cy="5616475"/>
          </a:xfrm>
          <a:solidFill>
            <a:schemeClr val="tx1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80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I luoghi maggiormente visitati erano: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800" b="1" dirty="0"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- la Terra Santa</a:t>
            </a:r>
            <a:r>
              <a:rPr lang="it-IT" altLang="it-IT" sz="2800" b="1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,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800" b="1" dirty="0"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- Roma</a:t>
            </a:r>
            <a:r>
              <a:rPr lang="it-IT" altLang="it-IT" sz="2800" b="1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,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80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e altri luoghi di sepoltura di apostoli, tra cui </a:t>
            </a:r>
            <a:r>
              <a:rPr lang="it-IT" altLang="it-IT" sz="2800" b="1" dirty="0">
                <a:solidFill>
                  <a:srgbClr val="FF3300"/>
                </a:solidFill>
                <a:effectLst/>
                <a:latin typeface="Arial" panose="020B0604020202020204" pitchFamily="34" charset="0"/>
              </a:rPr>
              <a:t>- </a:t>
            </a:r>
            <a:r>
              <a:rPr lang="it-IT" altLang="it-IT" sz="2800" b="1" dirty="0"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Costantinopoli</a:t>
            </a:r>
            <a:r>
              <a:rPr lang="it-IT" altLang="it-IT" sz="280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 (luogo che originariamente fu della tomba di S. Andrea apostolo),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800" b="1" dirty="0"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- Compostela</a:t>
            </a:r>
            <a:r>
              <a:rPr lang="it-IT" altLang="it-IT" sz="280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, sulle coste atlantiche della Spagna. Il suo santuario è famoso non solo perché era ritenuto sede della sepoltura dell’apostolo Giacomo, ma anche ai confini del mondo.</a:t>
            </a:r>
          </a:p>
          <a:p>
            <a:endParaRPr lang="it-IT" altLang="it-IT" sz="2800" dirty="0"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uiExpand="1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400" y="333376"/>
            <a:ext cx="11017224" cy="5762625"/>
          </a:xfrm>
          <a:solidFill>
            <a:schemeClr val="tx1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800" b="1" dirty="0" smtClean="0"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Santiago de Compostela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Dal punto di vista del cristiano del Medioevo, il mondo era costituito dall’Europa e dai paesi intorno al Mediterraneo, la costa atlantica della Spagna era l’ultimo lembo dell’Occidente e la fine della Terra.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Santiago de Compostela era considerato perciò l’ultimo baluardo del mondo umano e cristiano e divenne una delle più importanti mete dei pellegrinaggi, dove affluì gente proveniente da tutta Europa.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uiExpand="1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40" name="Picture 4" descr="santia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1273176"/>
            <a:ext cx="3321050" cy="43164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41" name="Rectangle 5"/>
          <p:cNvSpPr>
            <a:spLocks noChangeArrowheads="1"/>
          </p:cNvSpPr>
          <p:nvPr/>
        </p:nvSpPr>
        <p:spPr bwMode="auto">
          <a:xfrm>
            <a:off x="1847851" y="265114"/>
            <a:ext cx="2860675" cy="3762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>
                <a:solidFill>
                  <a:srgbClr val="FF9933"/>
                </a:solidFill>
                <a:latin typeface="Arial" panose="020B0604020202020204" pitchFamily="34" charset="0"/>
              </a:rPr>
              <a:t>Santiago de Compostela</a:t>
            </a:r>
          </a:p>
        </p:txBody>
      </p:sp>
      <p:pic>
        <p:nvPicPr>
          <p:cNvPr id="142342" name="Picture 6" descr="santiago_de_composte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1268413"/>
            <a:ext cx="7197725" cy="4756150"/>
          </a:xfrm>
          <a:prstGeom prst="rect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1384" y="1196479"/>
            <a:ext cx="11089232" cy="4465042"/>
          </a:xfrm>
          <a:solidFill>
            <a:schemeClr val="tx1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I pellegrinaggi a </a:t>
            </a:r>
            <a:r>
              <a:rPr lang="it-IT" altLang="it-IT" sz="2800" b="1" dirty="0" smtClean="0">
                <a:solidFill>
                  <a:srgbClr val="FF3300"/>
                </a:solidFill>
                <a:effectLst/>
                <a:latin typeface="Arial" panose="020B0604020202020204" pitchFamily="34" charset="0"/>
              </a:rPr>
              <a:t>Brindisi.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Brindisi era un luogo di transito privilegiato per i pellegrini diretti in Terra Santa e che di là tornavano.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Questo perché a Brindisi vi erano le sedi dei cavalieri </a:t>
            </a:r>
            <a:r>
              <a:rPr lang="it-IT" altLang="it-IT" sz="2800" b="1" dirty="0" smtClean="0"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TEMPLARI</a:t>
            </a: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 che aspettavano i pellegrini e, con le loro navi, li trasportavano in Terra Santa o da lì, li riportavano in patria.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10972800" cy="13716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it-IT" altLang="it-IT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La basilica di San Benedetto da Norcia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267183" y="2276872"/>
            <a:ext cx="4356114" cy="341632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it-IT" altLang="it-IT" sz="2400" b="1" dirty="0">
                <a:solidFill>
                  <a:srgbClr val="663300"/>
                </a:solidFill>
                <a:latin typeface="Arial" panose="020B0604020202020204" pitchFamily="34" charset="0"/>
              </a:rPr>
              <a:t>La basilica </a:t>
            </a:r>
            <a:endParaRPr lang="it-IT" altLang="it-IT" sz="2400" b="1" dirty="0" smtClean="0">
              <a:solidFill>
                <a:srgbClr val="6633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it-IT" altLang="it-IT" sz="2400" b="1" dirty="0" smtClean="0">
                <a:solidFill>
                  <a:srgbClr val="663300"/>
                </a:solidFill>
                <a:latin typeface="Arial" panose="020B0604020202020204" pitchFamily="34" charset="0"/>
              </a:rPr>
              <a:t>di </a:t>
            </a:r>
            <a:r>
              <a:rPr lang="it-IT" altLang="it-IT" sz="2400" b="1" dirty="0">
                <a:solidFill>
                  <a:srgbClr val="663300"/>
                </a:solidFill>
                <a:latin typeface="Arial" panose="020B0604020202020204" pitchFamily="34" charset="0"/>
              </a:rPr>
              <a:t>San Benedetto da Norcia viene eretta </a:t>
            </a:r>
            <a:endParaRPr lang="it-IT" altLang="it-IT" sz="2400" b="1" dirty="0" smtClean="0">
              <a:solidFill>
                <a:srgbClr val="6633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it-IT" altLang="it-IT" sz="2400" b="1" dirty="0" smtClean="0">
                <a:solidFill>
                  <a:srgbClr val="663300"/>
                </a:solidFill>
                <a:latin typeface="Arial" panose="020B0604020202020204" pitchFamily="34" charset="0"/>
              </a:rPr>
              <a:t>secondo la tradizione 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400" b="1" dirty="0" smtClean="0">
                <a:solidFill>
                  <a:srgbClr val="663300"/>
                </a:solidFill>
                <a:latin typeface="Arial" panose="020B0604020202020204" pitchFamily="34" charset="0"/>
              </a:rPr>
              <a:t>sui </a:t>
            </a:r>
            <a:r>
              <a:rPr lang="it-IT" altLang="it-IT" sz="2400" b="1" dirty="0">
                <a:solidFill>
                  <a:srgbClr val="663300"/>
                </a:solidFill>
                <a:latin typeface="Arial" panose="020B0604020202020204" pitchFamily="34" charset="0"/>
              </a:rPr>
              <a:t>resti </a:t>
            </a:r>
            <a:r>
              <a:rPr lang="it-IT" altLang="it-IT" sz="2400" b="1" dirty="0" smtClean="0">
                <a:solidFill>
                  <a:srgbClr val="663300"/>
                </a:solidFill>
                <a:latin typeface="Arial" panose="020B0604020202020204" pitchFamily="34" charset="0"/>
              </a:rPr>
              <a:t>della </a:t>
            </a:r>
            <a:r>
              <a:rPr lang="it-IT" altLang="it-IT" sz="2400" b="1" dirty="0">
                <a:solidFill>
                  <a:srgbClr val="663300"/>
                </a:solidFill>
                <a:latin typeface="Arial" panose="020B0604020202020204" pitchFamily="34" charset="0"/>
              </a:rPr>
              <a:t>casa natale 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400" b="1" dirty="0">
                <a:solidFill>
                  <a:srgbClr val="663300"/>
                </a:solidFill>
                <a:latin typeface="Arial" panose="020B0604020202020204" pitchFamily="34" charset="0"/>
              </a:rPr>
              <a:t>del Santo. </a:t>
            </a:r>
          </a:p>
        </p:txBody>
      </p:sp>
      <p:pic>
        <p:nvPicPr>
          <p:cNvPr id="7173" name="Picture 5" descr="san_benedet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2852142"/>
            <a:ext cx="18954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norcia12m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417"/>
            <a:ext cx="5111750" cy="340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71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/>
      <p:bldP spid="717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 descr="Brindi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6" y="549275"/>
            <a:ext cx="8370888" cy="575945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389" name="Rectangle 5"/>
          <p:cNvSpPr>
            <a:spLocks noChangeArrowheads="1"/>
          </p:cNvSpPr>
          <p:nvPr/>
        </p:nvSpPr>
        <p:spPr bwMode="auto">
          <a:xfrm>
            <a:off x="8183563" y="3500439"/>
            <a:ext cx="576262" cy="288925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4391" name="Line 7"/>
          <p:cNvSpPr>
            <a:spLocks noChangeShapeType="1"/>
          </p:cNvSpPr>
          <p:nvPr/>
        </p:nvSpPr>
        <p:spPr bwMode="auto">
          <a:xfrm>
            <a:off x="6024563" y="3284538"/>
            <a:ext cx="576262" cy="4318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4393" name="Rectangle 9"/>
          <p:cNvSpPr>
            <a:spLocks noChangeArrowheads="1"/>
          </p:cNvSpPr>
          <p:nvPr/>
        </p:nvSpPr>
        <p:spPr bwMode="auto">
          <a:xfrm>
            <a:off x="8040689" y="2708275"/>
            <a:ext cx="2232025" cy="634020"/>
          </a:xfrm>
          <a:prstGeom prst="rect">
            <a:avLst/>
          </a:prstGeom>
          <a:solidFill>
            <a:srgbClr val="FFFFCC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</a:rPr>
              <a:t>La ex Costantinopoli </a:t>
            </a:r>
          </a:p>
          <a:p>
            <a:pPr algn="ctr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</a:rPr>
              <a:t>è oggi</a:t>
            </a:r>
            <a:r>
              <a:rPr lang="it-IT" altLang="it-IT" sz="1600" dirty="0">
                <a:latin typeface="Arial" panose="020B0604020202020204" pitchFamily="34" charset="0"/>
              </a:rPr>
              <a:t> </a:t>
            </a:r>
            <a:r>
              <a:rPr lang="it-IT" altLang="it-IT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Istambul</a:t>
            </a:r>
            <a:endParaRPr lang="it-IT" altLang="it-IT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4394" name="Rectangle 10"/>
          <p:cNvSpPr>
            <a:spLocks noChangeArrowheads="1"/>
          </p:cNvSpPr>
          <p:nvPr/>
        </p:nvSpPr>
        <p:spPr bwMode="auto">
          <a:xfrm>
            <a:off x="5519738" y="3090863"/>
            <a:ext cx="1081087" cy="346075"/>
          </a:xfrm>
          <a:prstGeom prst="rect">
            <a:avLst/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r>
              <a:rPr lang="it-IT" altLang="it-IT" sz="1600" b="1" dirty="0">
                <a:solidFill>
                  <a:srgbClr val="000000"/>
                </a:solidFill>
                <a:latin typeface="Arial" panose="020B0604020202020204" pitchFamily="34" charset="0"/>
              </a:rPr>
              <a:t>Brindisi</a:t>
            </a:r>
          </a:p>
        </p:txBody>
      </p:sp>
      <p:sp>
        <p:nvSpPr>
          <p:cNvPr id="144398" name="Oval 14"/>
          <p:cNvSpPr>
            <a:spLocks noChangeArrowheads="1"/>
          </p:cNvSpPr>
          <p:nvPr/>
        </p:nvSpPr>
        <p:spPr bwMode="auto">
          <a:xfrm>
            <a:off x="6600825" y="3717925"/>
            <a:ext cx="71438" cy="71438"/>
          </a:xfrm>
          <a:prstGeom prst="ellipse">
            <a:avLst/>
          </a:prstGeom>
          <a:solidFill>
            <a:srgbClr val="FFFFCC"/>
          </a:solidFill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44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4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4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44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-0.02081 C 0.0217 -0.01249 0.02587 -0.00185 0.02847 0.00878 C 0.0309 0.03583 0.03629 0.05826 0.04757 0.08069 C 0.05 0.0904 0.05035 0.09734 0.05556 0.10404 C 0.06146 0.12809 0.06597 0.13849 0.08559 0.14427 C 0.10122 0.15792 0.11111 0.16531 0.13004 0.16948 C 0.1625 0.16693 0.15538 0.1741 0.15868 0.1378 C 0.15903 0.1341 0.15972 0.13063 0.16024 0.12716 C 0.15868 0.10312 0.16007 0.09803 0.14913 0.08277 C 0.14636 0.07167 0.14879 0.07815 0.13958 0.06589 C 0.13264 0.05664 0.12691 0.04254 0.12379 0.03005 C 0.12465 0.01225 0.11997 0.003 0.12847 -0.00601 C 0.13351 -0.01133 0.13611 -0.01133 0.14271 -0.01434 C 0.14427 -0.01503 0.14757 -0.01642 0.14757 -0.01619 " pathEditMode="relative" rAng="0" ptsTypes="fffffffffffffA">
                                      <p:cBhvr>
                                        <p:cTn id="25" dur="3000" fill="hold"/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26" y="9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93" grpId="0" animBg="1"/>
      <p:bldP spid="14439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333376"/>
            <a:ext cx="8229600" cy="771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b="1" smtClean="0"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Le crociate.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1716" y="1305100"/>
            <a:ext cx="11208568" cy="4247801"/>
          </a:xfrm>
          <a:solidFill>
            <a:schemeClr val="tx1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Prima dell' occupazione turca di Gerusalemme i rapporti tra Cristiani e Musulmani erano abbastanza pacifici</a:t>
            </a:r>
          </a:p>
          <a:p>
            <a:pPr>
              <a:lnSpc>
                <a:spcPct val="150000"/>
              </a:lnSpc>
            </a:pP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Nel secolo XI i turchi conquistarono la Palestina e arrivarono perfino a minacciare </a:t>
            </a:r>
            <a:r>
              <a:rPr lang="it-IT" altLang="it-IT" sz="2800" b="1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Costantinopoli</a:t>
            </a: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I pellegrini Cristiani in Terra Santa, che prima non avevano incontrato grandi difficoltà, si trovarono ben presto in serio pericolo.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4825" y="981074"/>
            <a:ext cx="8642350" cy="4320133"/>
          </a:xfrm>
          <a:solidFill>
            <a:schemeClr val="tx1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Preoccupato dalla minaccia di una nuova espansione turca, </a:t>
            </a:r>
            <a:r>
              <a:rPr lang="it-IT" altLang="it-IT" b="1" dirty="0" smtClean="0"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Papa Urbano II</a:t>
            </a:r>
            <a:r>
              <a:rPr lang="it-IT" altLang="it-IT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, nel </a:t>
            </a:r>
            <a:r>
              <a:rPr lang="it-IT" altLang="it-IT" b="1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1095</a:t>
            </a:r>
            <a:r>
              <a:rPr lang="it-IT" altLang="it-IT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 a Clermont lanciò un appello ai cavalieri Cristiani perché andassero a liberare il Santo Sepolcro.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uiExpand="1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4304" y="476250"/>
            <a:ext cx="9443392" cy="5619750"/>
          </a:xfrm>
          <a:solidFill>
            <a:schemeClr val="tx1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Le crociate furono 7: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dal </a:t>
            </a:r>
            <a:r>
              <a:rPr lang="it-IT" altLang="it-IT" sz="2800" b="1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1096 al 1291</a:t>
            </a: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, ma l' unica vittoriosa fu la seconda Crociata, che nel 1099 conquistò </a:t>
            </a:r>
            <a:r>
              <a:rPr lang="it-IT" altLang="it-IT" sz="2800" b="1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Gerusalemme</a:t>
            </a: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Approfittando delle rivalità tra i vari regni formati, nel 1187 </a:t>
            </a:r>
            <a:r>
              <a:rPr lang="it-IT" altLang="it-IT" sz="2800" b="1" dirty="0" smtClean="0"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Saladino</a:t>
            </a:r>
            <a:r>
              <a:rPr lang="it-IT" altLang="it-IT" sz="2800" dirty="0" smtClean="0"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conquistò la città che non fu più cristiana.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800" dirty="0" smtClean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Con la conquista della fortezza di San Giovanni d'Acri (1291) si chiude l'epoca delle crociate.</a:t>
            </a:r>
            <a:endParaRPr lang="it-IT" altLang="it-IT" sz="2800" dirty="0" smtClean="0"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uiExpand="1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6" name="Picture 4" descr="arrivo di Luigi VIII di Francia a Costantinopoli  nella Seconda Croci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085850"/>
            <a:ext cx="57150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37" name="Picture 5" descr="Miniatura raffigurante l'assedio di Costantinopoli (1204) che portò alla creazione dell'Impero Lati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125539"/>
            <a:ext cx="8540750" cy="5038725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438" name="Rectangle 6"/>
          <p:cNvSpPr>
            <a:spLocks noChangeArrowheads="1"/>
          </p:cNvSpPr>
          <p:nvPr/>
        </p:nvSpPr>
        <p:spPr bwMode="auto">
          <a:xfrm>
            <a:off x="2351089" y="260351"/>
            <a:ext cx="7197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r>
              <a:rPr lang="it-IT" altLang="it-IT"/>
              <a:t>Arrivo di Luigi VIII di Francia a Costantinopoli  nella Seconda Crociata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6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1384" y="3789364"/>
            <a:ext cx="11089232" cy="2592387"/>
          </a:xfrm>
          <a:solidFill>
            <a:schemeClr val="tx1"/>
          </a:solidFill>
          <a:ln/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it-IT" altLang="it-IT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Abbazia di Montecassino</a:t>
            </a:r>
            <a:br>
              <a:rPr lang="it-IT" altLang="it-IT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it-IT" altLang="it-IT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fondata da S. </a:t>
            </a:r>
            <a:r>
              <a:rPr lang="it-IT" altLang="it-IT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Bendetto</a:t>
            </a:r>
            <a:r>
              <a:rPr lang="it-IT" altLang="it-IT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da Norcia nel VI </a:t>
            </a:r>
            <a:r>
              <a:rPr lang="it-IT" altLang="it-IT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sec. fu </a:t>
            </a:r>
            <a:r>
              <a:rPr lang="it-IT" altLang="it-IT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devastata più volte da Saraceni e Longobardi e dal terremoto del 1349. </a:t>
            </a:r>
            <a:br>
              <a:rPr lang="it-IT" altLang="it-IT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it-IT" altLang="it-IT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 il ‘500 ed il ‘700 ebbe un nuovo periodo di splendore. </a:t>
            </a:r>
            <a:r>
              <a:rPr lang="it-IT" altLang="it-IT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Purtroppo</a:t>
            </a:r>
            <a:r>
              <a:rPr lang="it-IT" altLang="it-IT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durante il secondo conflitto mondiale, l’Abbazia di Montecassino fu completamente distrutta.</a:t>
            </a:r>
          </a:p>
        </p:txBody>
      </p:sp>
      <p:pic>
        <p:nvPicPr>
          <p:cNvPr id="101380" name="Picture 4" descr="abbazia_montecassi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6" y="207963"/>
            <a:ext cx="4392613" cy="316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13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37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137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1"/>
            </a:gs>
            <a:gs pos="83000">
              <a:srgbClr val="FF9933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WordArt 5"/>
          <p:cNvSpPr>
            <a:spLocks noChangeArrowheads="1" noChangeShapeType="1" noTextEdit="1"/>
          </p:cNvSpPr>
          <p:nvPr/>
        </p:nvSpPr>
        <p:spPr bwMode="auto">
          <a:xfrm>
            <a:off x="3000374" y="620713"/>
            <a:ext cx="568791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GLI AMANUENSI</a:t>
            </a:r>
          </a:p>
        </p:txBody>
      </p:sp>
      <p:sp>
        <p:nvSpPr>
          <p:cNvPr id="8195" name="AutoShape 7"/>
          <p:cNvSpPr>
            <a:spLocks noChangeAspect="1" noChangeArrowheads="1"/>
          </p:cNvSpPr>
          <p:nvPr/>
        </p:nvSpPr>
        <p:spPr bwMode="auto">
          <a:xfrm>
            <a:off x="-4373563" y="2271714"/>
            <a:ext cx="2428875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pic>
        <p:nvPicPr>
          <p:cNvPr id="10246" name="Picture 6" descr="scriptorium_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4" y="1844675"/>
            <a:ext cx="2287587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407368" y="1493094"/>
            <a:ext cx="7488831" cy="5078313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it-IT" altLang="it-IT" sz="2400" dirty="0">
                <a:solidFill>
                  <a:srgbClr val="663300"/>
                </a:solidFill>
                <a:latin typeface="Arial" panose="020B0604020202020204" pitchFamily="34" charset="0"/>
                <a:ea typeface="MS Mincho" pitchFamily="49" charset="-128"/>
              </a:rPr>
              <a:t>Nell’antichità l'amanuense era colui che, 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400" dirty="0">
                <a:solidFill>
                  <a:srgbClr val="663300"/>
                </a:solidFill>
                <a:latin typeface="Arial" panose="020B0604020202020204" pitchFamily="34" charset="0"/>
                <a:ea typeface="MS Mincho" pitchFamily="49" charset="-128"/>
              </a:rPr>
              <a:t>prima dell'invenzione e la diffusione della stampa, copiava manoscritti a servizio di privati o per la vendita al pubblico.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400" dirty="0">
                <a:solidFill>
                  <a:srgbClr val="663300"/>
                </a:solidFill>
                <a:latin typeface="Arial" panose="020B0604020202020204" pitchFamily="34" charset="0"/>
                <a:ea typeface="MS Mincho" pitchFamily="49" charset="-128"/>
              </a:rPr>
              <a:t>Il termine deriva dal latino </a:t>
            </a:r>
            <a:r>
              <a:rPr lang="it-IT" altLang="it-IT" sz="2400" i="1" dirty="0" err="1">
                <a:solidFill>
                  <a:srgbClr val="663300"/>
                </a:solidFill>
                <a:latin typeface="Arial" panose="020B0604020202020204" pitchFamily="34" charset="0"/>
                <a:ea typeface="MS Mincho" pitchFamily="49" charset="-128"/>
              </a:rPr>
              <a:t>servus</a:t>
            </a:r>
            <a:r>
              <a:rPr lang="it-IT" altLang="it-IT" sz="2400" dirty="0">
                <a:solidFill>
                  <a:srgbClr val="663300"/>
                </a:solidFill>
                <a:latin typeface="Arial" panose="020B0604020202020204" pitchFamily="34" charset="0"/>
                <a:ea typeface="MS Mincho" pitchFamily="49" charset="-128"/>
              </a:rPr>
              <a:t> a </a:t>
            </a:r>
            <a:r>
              <a:rPr lang="it-IT" altLang="it-IT" sz="2400" i="1" dirty="0" err="1">
                <a:solidFill>
                  <a:srgbClr val="663300"/>
                </a:solidFill>
                <a:latin typeface="Arial" panose="020B0604020202020204" pitchFamily="34" charset="0"/>
                <a:ea typeface="MS Mincho" pitchFamily="49" charset="-128"/>
              </a:rPr>
              <a:t>manu</a:t>
            </a:r>
            <a:r>
              <a:rPr lang="it-IT" altLang="it-IT" sz="2400" dirty="0">
                <a:solidFill>
                  <a:srgbClr val="663300"/>
                </a:solidFill>
                <a:latin typeface="Arial" panose="020B0604020202020204" pitchFamily="34" charset="0"/>
                <a:ea typeface="MS Mincho" pitchFamily="49" charset="-128"/>
              </a:rPr>
              <a:t>. 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400" dirty="0">
                <a:solidFill>
                  <a:srgbClr val="663300"/>
                </a:solidFill>
                <a:latin typeface="Arial" panose="020B0604020202020204" pitchFamily="34" charset="0"/>
                <a:ea typeface="MS Mincho" pitchFamily="49" charset="-128"/>
              </a:rPr>
              <a:t>Con questo nome, i romani chiamavano gli scrivani e i copisti che, in genere, erano schiavi eruditi. 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400" dirty="0">
                <a:solidFill>
                  <a:srgbClr val="663300"/>
                </a:solidFill>
                <a:latin typeface="Arial" panose="020B0604020202020204" pitchFamily="34" charset="0"/>
                <a:ea typeface="MS Mincho" pitchFamily="49" charset="-128"/>
              </a:rPr>
              <a:t>Dagli amanuensi erano trascritti più frequentemente testi religiosi.</a:t>
            </a:r>
            <a:endParaRPr lang="it-IT" altLang="it-IT" sz="2400" dirty="0">
              <a:solidFill>
                <a:srgbClr val="663300"/>
              </a:solidFill>
              <a:latin typeface="Arial" panose="020B0604020202020204" pitchFamily="34" charset="0"/>
            </a:endParaRPr>
          </a:p>
        </p:txBody>
      </p:sp>
      <p:sp>
        <p:nvSpPr>
          <p:cNvPr id="8198" name="Rectangle 9"/>
          <p:cNvSpPr>
            <a:spLocks noChangeArrowheads="1"/>
          </p:cNvSpPr>
          <p:nvPr/>
        </p:nvSpPr>
        <p:spPr bwMode="auto">
          <a:xfrm>
            <a:off x="-4373563" y="2271713"/>
            <a:ext cx="2238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it-IT" altLang="it-IT" sz="900">
                <a:solidFill>
                  <a:srgbClr val="FFFFFF"/>
                </a:solidFill>
                <a:latin typeface="Verdana" panose="020B0604030504040204" pitchFamily="34" charset="0"/>
                <a:ea typeface="MS Mincho" pitchFamily="49" charset="-128"/>
              </a:rPr>
              <a:t> </a:t>
            </a:r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 animBg="1"/>
    </p:bldLst>
  </p:timing>
</p:sld>
</file>

<file path=ppt/theme/theme1.xml><?xml version="1.0" encoding="utf-8"?>
<a:theme xmlns:a="http://schemas.openxmlformats.org/drawingml/2006/main" name="Strutturato">
  <a:themeElements>
    <a:clrScheme name="Strutturato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Strutturato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to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to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1640</TotalTime>
  <Words>2805</Words>
  <Application>Microsoft Office PowerPoint</Application>
  <PresentationFormat>Widescreen</PresentationFormat>
  <Paragraphs>193</Paragraphs>
  <Slides>74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74</vt:i4>
      </vt:variant>
    </vt:vector>
  </HeadingPairs>
  <TitlesOfParts>
    <vt:vector size="83" baseType="lpstr">
      <vt:lpstr>Arial</vt:lpstr>
      <vt:lpstr>Arial Black</vt:lpstr>
      <vt:lpstr>Arial Unicode MS</vt:lpstr>
      <vt:lpstr>Calibri</vt:lpstr>
      <vt:lpstr>MS Mincho</vt:lpstr>
      <vt:lpstr>Tahoma</vt:lpstr>
      <vt:lpstr>Verdana</vt:lpstr>
      <vt:lpstr>Wingdings</vt:lpstr>
      <vt:lpstr>Strutturato</vt:lpstr>
      <vt:lpstr>Presentazione standard di PowerPoint</vt:lpstr>
      <vt:lpstr>Presentazione standard di PowerPoint</vt:lpstr>
      <vt:lpstr>Presentazione standard di PowerPoint</vt:lpstr>
      <vt:lpstr>CHI ERA SAN BENEDETTO DA NORCIA?</vt:lpstr>
      <vt:lpstr>Presentazione standard di PowerPoint</vt:lpstr>
      <vt:lpstr>Presentazione standard di PowerPoint</vt:lpstr>
      <vt:lpstr>La basilica di San Benedetto da Norcia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San Benedetto Po in prov. di Mantova</vt:lpstr>
      <vt:lpstr>Presentazione standard di PowerPoint</vt:lpstr>
      <vt:lpstr>Un’altra forma di monachesimo è quella istituita da S. Francesco d’Assisi  nel sec. XIII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Porziuncola in S. Maria degli Angeli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Eremo delle carceri  (carceri significa semplicemente luogo di ritiro e di meditazione) </vt:lpstr>
      <vt:lpstr>Presentazione standard di PowerPoint</vt:lpstr>
      <vt:lpstr>Presentazione standard di PowerPoint</vt:lpstr>
      <vt:lpstr>Presentazione standard di PowerPoint</vt:lpstr>
      <vt:lpstr>La piazza d’Assisi  con S. Maria sopra il tempio di Minerva del I sec a.C.</vt:lpstr>
      <vt:lpstr>ABBAZIE</vt:lpstr>
      <vt:lpstr>Il monastero</vt:lpstr>
      <vt:lpstr>IL MONASTERO</vt:lpstr>
      <vt:lpstr>Ricostruzione ideale di un monastero benedettino</vt:lpstr>
      <vt:lpstr>LA VITA NEL MONASTERO</vt:lpstr>
      <vt:lpstr>Presentazione standard di PowerPoint</vt:lpstr>
      <vt:lpstr>Presentazione standard di PowerPoint</vt:lpstr>
      <vt:lpstr>Presentazione standard di PowerPoint</vt:lpstr>
      <vt:lpstr>FIGURE PARTICOLARI DEL MONASTERO </vt:lpstr>
      <vt:lpstr>Presentazione standard di PowerPoint</vt:lpstr>
      <vt:lpstr>Presentazione standard di PowerPoint</vt:lpstr>
      <vt:lpstr>Presentazione standard di PowerPoint</vt:lpstr>
      <vt:lpstr>LA SCUOLA DEL MONASTERO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 crociate.</vt:lpstr>
      <vt:lpstr>Presentazione standard di PowerPoint</vt:lpstr>
      <vt:lpstr>Presentazione standard di PowerPoint</vt:lpstr>
      <vt:lpstr>Presentazione standard di PowerPoint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PC Claudio</dc:creator>
  <cp:lastModifiedBy>PC Claudio</cp:lastModifiedBy>
  <cp:revision>59</cp:revision>
  <dcterms:created xsi:type="dcterms:W3CDTF">2007-04-26T12:01:47Z</dcterms:created>
  <dcterms:modified xsi:type="dcterms:W3CDTF">2021-03-17T14:14:15Z</dcterms:modified>
</cp:coreProperties>
</file>